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15"/>
  </p:notesMasterIdLst>
  <p:sldIdLst>
    <p:sldId id="304" r:id="rId2"/>
    <p:sldId id="356" r:id="rId3"/>
    <p:sldId id="358" r:id="rId4"/>
    <p:sldId id="361" r:id="rId5"/>
    <p:sldId id="362" r:id="rId6"/>
    <p:sldId id="367" r:id="rId7"/>
    <p:sldId id="349" r:id="rId8"/>
    <p:sldId id="350" r:id="rId9"/>
    <p:sldId id="351" r:id="rId10"/>
    <p:sldId id="368" r:id="rId11"/>
    <p:sldId id="352" r:id="rId12"/>
    <p:sldId id="353" r:id="rId13"/>
    <p:sldId id="319"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531A"/>
    <a:srgbClr val="FBBD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4754" autoAdjust="0"/>
    <p:restoredTop sz="86389" autoAdjust="0"/>
  </p:normalViewPr>
  <p:slideViewPr>
    <p:cSldViewPr snapToGrid="0" snapToObjects="1">
      <p:cViewPr varScale="1">
        <p:scale>
          <a:sx n="151" d="100"/>
          <a:sy n="151" d="100"/>
        </p:scale>
        <p:origin x="171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0085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Dan, from Omaha in </a:t>
            </a:r>
            <a:r>
              <a:rPr lang="en-US" dirty="0" err="1"/>
              <a:t>gWorks</a:t>
            </a:r>
            <a:r>
              <a:rPr lang="en-US" dirty="0"/>
              <a:t> is headquartered out of Omaha.  </a:t>
            </a:r>
            <a:br>
              <a:rPr lang="en-US" dirty="0"/>
            </a:br>
            <a:r>
              <a:rPr lang="en-US" dirty="0"/>
              <a:t>Thanks everyone for coming and talking to us about </a:t>
            </a:r>
            <a:r>
              <a:rPr lang="en-US" dirty="0" err="1"/>
              <a:t>CyberSecurity</a:t>
            </a:r>
            <a:r>
              <a:rPr lang="en-US" dirty="0"/>
              <a:t>!  It’s a wonderful day to talk about CS.</a:t>
            </a:r>
          </a:p>
          <a:p>
            <a:r>
              <a:rPr lang="en-US" dirty="0"/>
              <a:t>Keeping your city’s data safe is a shared job. My team does a big part of it. You do a part nobody else can do for you, and that’s keep your login and password safe. </a:t>
            </a:r>
          </a:p>
          <a:p>
            <a:r>
              <a:rPr lang="en-US" dirty="0"/>
              <a:t>In the next twenty minutes I’ll walk through both halves: first what </a:t>
            </a:r>
            <a:r>
              <a:rPr lang="en-US" dirty="0" err="1"/>
              <a:t>gWorks</a:t>
            </a:r>
            <a:r>
              <a:rPr lang="en-US" dirty="0"/>
              <a:t> does, then what only you can do.”</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30 sec)</a:t>
            </a:r>
          </a:p>
          <a:p>
            <a:r>
              <a:rPr lang="en-US" dirty="0"/>
              <a:t>25 years of building software.</a:t>
            </a:r>
            <a:br>
              <a:rPr lang="en-US" dirty="0"/>
            </a:br>
            <a:r>
              <a:rPr lang="en-US" dirty="0"/>
              <a:t>AWS – we kept the secrets your bank keeps.</a:t>
            </a:r>
          </a:p>
          <a:p>
            <a:r>
              <a:rPr lang="en-US" dirty="0"/>
              <a:t>FedRAMP, HIPAA is what hospitals demand, SOC 2 is what auditors demand. </a:t>
            </a:r>
          </a:p>
          <a:p>
            <a:r>
              <a:rPr lang="en-US" dirty="0"/>
              <a:t>PCI is what credit-card companies demand, </a:t>
            </a:r>
          </a:p>
          <a:p>
            <a:r>
              <a:rPr lang="en-US" dirty="0"/>
              <a:t>“Your data gets the same treatment.”</a:t>
            </a:r>
          </a:p>
          <a:p>
            <a:r>
              <a:rPr lang="en-US" dirty="0"/>
              <a:t>Who I am.  TODAY.  Director of Security, it’s my full time job to make sure your data is secure.</a:t>
            </a:r>
          </a:p>
          <a:p>
            <a:r>
              <a:rPr lang="en-US" dirty="0"/>
              <a:t>“At </a:t>
            </a:r>
            <a:r>
              <a:rPr lang="en-US" dirty="0" err="1"/>
              <a:t>gworks</a:t>
            </a:r>
            <a:r>
              <a:rPr lang="en-US" dirty="0"/>
              <a:t> security is built in from the start, like building codes during construction, not a fire marshal after a fire.”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p>
          <a:p>
            <a:r>
              <a:rPr lang="en-US" dirty="0"/>
              <a:t>This is the shared responsibility model. Left vs Right</a:t>
            </a:r>
          </a:p>
          <a:p>
            <a:r>
              <a:rPr lang="en-US" dirty="0"/>
              <a:t>Going back to our building metaphor - A bank can build the best vault in the world. It can’t stop you from handing a stranger your debit card and PIN.</a:t>
            </a:r>
          </a:p>
          <a:p>
            <a:r>
              <a:rPr lang="en-US" dirty="0"/>
              <a:t>Tell them the plan: “First I’ll walk through the left column, which is my team’s job. Then the right column, which is yours. Neither half works without the other.”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30 sec)</a:t>
            </a:r>
          </a:p>
          <a:p>
            <a:r>
              <a:rPr lang="en-US" dirty="0"/>
              <a:t>The firewall is a bouncer who checks every visitor at the door. </a:t>
            </a:r>
          </a:p>
          <a:p>
            <a:r>
              <a:rPr lang="en-US" dirty="0"/>
              <a:t>Login monitoring means we notice when a login looks wrong. </a:t>
            </a:r>
          </a:p>
          <a:p>
            <a:r>
              <a:rPr lang="en-US" dirty="0"/>
              <a:t>Encryption means that even if someone got hold of the raw data, it would be gibberish without the keys.</a:t>
            </a:r>
          </a:p>
          <a:p>
            <a:endParaRPr lang="en-US" dirty="0"/>
          </a:p>
          <a:p>
            <a:r>
              <a:rPr lang="en-US" dirty="0"/>
              <a:t>Plant the seed for part two: none of this stops someone holding your real password, because to our systems they look exactly like you.</a:t>
            </a:r>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30 sec)</a:t>
            </a:r>
          </a:p>
          <a:p>
            <a:endParaRPr lang="en-US" dirty="0"/>
          </a:p>
          <a:p>
            <a:r>
              <a:rPr lang="en-US" dirty="0"/>
              <a:t>The audit trail means that if something changes, we can answer who did it, what changed, and when. Plant this one deliberately, because it only works if every name in it belongs to one real person. You’ll come back to that in part two.</a:t>
            </a:r>
          </a:p>
          <a:p>
            <a:r>
              <a:rPr lang="en-US" dirty="0"/>
              <a:t>Card numbers go straight from the resident to the payment processor, which is why we meet the credit-card industry’s standard without ever holding a card number.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of the slide: none of this depends on a person remembering to do it. Scanning, patching, and alarms run on their own, every day, which is the “dedicated team” from the cloud slide made concrete.</a:t>
            </a:r>
          </a:p>
          <a:p>
            <a:endParaRPr lang="en-US" dirty="0"/>
          </a:p>
          <a:p>
            <a:endParaRPr lang="en-US" dirty="0"/>
          </a:p>
          <a:p>
            <a:r>
              <a:rPr lang="en-US" b="1" dirty="0"/>
              <a:t>Close part one</a:t>
            </a:r>
            <a:r>
              <a:rPr lang="en-US" dirty="0"/>
              <a:t>: “That’s our half. It runs every day whether anyone is watching or not. Now for the half only you can do.”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30 sec)</a:t>
            </a:r>
          </a:p>
          <a:p>
            <a:r>
              <a:rPr lang="en-US" dirty="0"/>
              <a:t>Tie back to part one: the firewall and login monitoring can’t stop someone using your real password, because to us they look exactly like you.</a:t>
            </a:r>
          </a:p>
          <a:p>
            <a:r>
              <a:rPr lang="en-US" dirty="0"/>
              <a:t>Shared logins: the audit trail is only as good as the names in it. When two clerks share a login, the record can’t tell them apart, and that hurts the honest one most when something goes wrong.</a:t>
            </a:r>
          </a:p>
          <a:p>
            <a:r>
              <a:rPr lang="en-US" dirty="0"/>
              <a:t>Departed staff: a former employee’s login that still works is a real risk, and almost nobody thinks of it as a security issue.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a:t>
            </a:r>
          </a:p>
          <a:p>
            <a:r>
              <a:rPr lang="en-US" dirty="0"/>
              <a:t>The side-by-side is the single most memorable image in the talk, so let people sit with it.</a:t>
            </a:r>
          </a:p>
          <a:p>
            <a:r>
              <a:rPr lang="en-US" dirty="0"/>
              <a:t>The punch line: Summer2025! passes the typical password rules, and it is still one of the first things an attacker tries. Rules are the floor, not the goal. Length beats cleverness.</a:t>
            </a:r>
          </a:p>
          <a:p>
            <a:r>
              <a:rPr lang="en-US" dirty="0"/>
              <a:t>On the calendar point, say that national guidance changed and forced ninety-day changes are now discouraged, because they push people toward Password1, Password2, Password3.</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30 sec)</a:t>
            </a:r>
          </a:p>
          <a:p>
            <a:r>
              <a:rPr lang="en-US" dirty="0"/>
              <a:t>The lookalike-site point is worth ten seconds on its own: a password manager refuses to fill a password on the wrong address, and a tired human will not notice.</a:t>
            </a:r>
          </a:p>
          <a:p>
            <a:r>
              <a:rPr lang="en-US" dirty="0"/>
              <a:t>Be pragmatic about the notebook. Telling people to adopt software they won’t adopt gets you nothing.</a:t>
            </a:r>
          </a:p>
          <a:p>
            <a:r>
              <a:rPr lang="en-US" dirty="0"/>
              <a:t>The reuse point matters most: when a shopping site leaks, attackers try that same email and password everywhere within hours, including city systems.</a:t>
            </a:r>
          </a:p>
          <a:p>
            <a:r>
              <a:rPr lang="en-US" dirty="0"/>
              <a:t>The website check is something they can do tonight, and it makes the whole talk concrete.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a:t>
            </a:r>
          </a:p>
          <a:p>
            <a:r>
              <a:rPr lang="en-US" dirty="0"/>
              <a:t>Two responses to phishing: laughter at it, or embarrassment.</a:t>
            </a:r>
          </a:p>
          <a:p>
            <a:r>
              <a:rPr lang="en-US" dirty="0"/>
              <a:t>Say the forgiveness line plainly, because it changes outcomes: “If you click something and feel a knot in your stomach, tell someone in the next ten minutes. Reporting it fast is a win. We can fix fast. We can’t fix silent.”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30 sec)</a:t>
            </a:r>
          </a:p>
          <a:p>
            <a:r>
              <a:rPr lang="en-US" dirty="0"/>
              <a:t>The first line is the most important shared-responsibility point in the talk: every protection from part one stops at the edge of the system. A spreadsheet exported to a desktop, or an email with resident data attached, has none of them. The data is safest where it lives.</a:t>
            </a:r>
          </a:p>
          <a:p>
            <a:r>
              <a:rPr lang="en-US" dirty="0"/>
              <a:t>Card numbers: our systems never hold one, and that protection disappears the moment a number lands on a sticky note or in an email.</a:t>
            </a:r>
          </a:p>
          <a:p>
            <a:r>
              <a:rPr lang="en-US" dirty="0"/>
              <a:t>Updates are the least exciting and most effective habit here. The restart prompt people keep postponing is usually a security fix.</a:t>
            </a:r>
          </a:p>
          <a:p>
            <a:r>
              <a:rPr lang="en-US" dirty="0"/>
              <a:t>Lock the screen: at a public counter, an unlocked screen is an open door.</a:t>
            </a:r>
          </a:p>
          <a:p>
            <a:r>
              <a:rPr lang="en-US" dirty="0"/>
              <a:t>Tell us fast: the rewind button works best when we hear early.</a:t>
            </a:r>
          </a:p>
          <a:p>
            <a:r>
              <a:rPr lang="en-US" dirty="0"/>
              <a:t>CHECK BEFORE YOU PRESENT: confirm how your cities take phone payments today, so the card-number advice matches the screen they actually use.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a:t>
            </a:r>
          </a:p>
          <a:p>
            <a:r>
              <a:rPr lang="en-US" dirty="0"/>
              <a:t>Bring the title back deliberately. Three asks, no more, because a list of ten gets nothing done.</a:t>
            </a:r>
          </a:p>
          <a:p>
            <a:r>
              <a:rPr lang="en-US" dirty="0"/>
              <a:t>Say it straight: “My team will keep doing our half, every day. These three are yours, and they’re worth more than anything I can buy.”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Q&amp;A.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01_TITLE">
    <p:bg>
      <p:bgPr>
        <a:solidFill>
          <a:srgbClr val="11575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640080" y="3291840"/>
            <a:ext cx="1371600" cy="50292"/>
          </a:xfrm>
          <a:prstGeom prst="rect">
            <a:avLst/>
          </a:prstGeom>
          <a:solidFill>
            <a:srgbClr val="FABC1B"/>
          </a:solidFill>
          <a:ln/>
        </p:spPr>
        <p:txBody>
          <a:bodyPr/>
          <a:lstStyle/>
          <a:p>
            <a:endParaRPr lang="en-US"/>
          </a:p>
        </p:txBody>
      </p:sp>
      <p:sp>
        <p:nvSpPr>
          <p:cNvPr id="4" name="Eyebrow"/>
          <p:cNvSpPr>
            <a:spLocks noGrp="1"/>
          </p:cNvSpPr>
          <p:nvPr>
            <p:ph type="body" idx="102" hasCustomPrompt="1"/>
          </p:nvPr>
        </p:nvSpPr>
        <p:spPr>
          <a:xfrm>
            <a:off x="640080" y="868680"/>
            <a:ext cx="8686800" cy="320040"/>
          </a:xfrm>
          <a:prstGeom prst="rect">
            <a:avLst/>
          </a:prstGeom>
          <a:noFill/>
          <a:ln/>
        </p:spPr>
        <p:txBody>
          <a:bodyPr wrap="square" rtlCol="0"/>
          <a:lstStyle>
            <a:lvl1pPr marL="0" indent="0">
              <a:buNone/>
              <a:defRPr lang="en-US" sz="1200" b="1" kern="0" dirty="0">
                <a:solidFill>
                  <a:srgbClr val="FABC1B"/>
                </a:solidFill>
                <a:latin typeface="Inter" pitchFamily="34" charset="0"/>
                <a:ea typeface="Inter" pitchFamily="34" charset="-122"/>
                <a:cs typeface="Inter" pitchFamily="34" charset="-120"/>
              </a:defRPr>
            </a:lvl1pPr>
          </a:lstStyle>
          <a:p>
            <a:pPr marL="0" indent="0">
              <a:buNone/>
            </a:pPr>
            <a:r>
              <a:rPr lang="en-US" sz="1200" b="1" kern="0" dirty="0">
                <a:solidFill>
                  <a:srgbClr val="FABC1B"/>
                </a:solidFill>
                <a:latin typeface="Inter" pitchFamily="34" charset="0"/>
                <a:ea typeface="Inter" pitchFamily="34" charset="-122"/>
                <a:cs typeface="Inter" pitchFamily="34" charset="-120"/>
              </a:rPr>
              <a:t>SERIES OR PROGRAM NAME</a:t>
            </a:r>
            <a:endParaRPr lang="en-US" sz="1200" dirty="0"/>
          </a:p>
        </p:txBody>
      </p:sp>
      <p:sp>
        <p:nvSpPr>
          <p:cNvPr id="5" name="DeckTitle"/>
          <p:cNvSpPr>
            <a:spLocks noGrp="1"/>
          </p:cNvSpPr>
          <p:nvPr>
            <p:ph type="title" idx="103" hasCustomPrompt="1"/>
          </p:nvPr>
        </p:nvSpPr>
        <p:spPr>
          <a:xfrm>
            <a:off x="640080" y="1143000"/>
            <a:ext cx="8503920" cy="1920240"/>
          </a:xfrm>
          <a:prstGeom prst="rect">
            <a:avLst/>
          </a:prstGeom>
          <a:noFill/>
          <a:ln/>
        </p:spPr>
        <p:txBody>
          <a:bodyPr wrap="square" rtlCol="0"/>
          <a:lstStyle>
            <a:lvl1pPr marL="0" indent="0" algn="l">
              <a:lnSpc>
                <a:spcPct val="100000"/>
              </a:lnSpc>
              <a:buNone/>
              <a:defRPr lang="en-US" sz="4800" b="1" dirty="0">
                <a:solidFill>
                  <a:srgbClr val="FFFFFF"/>
                </a:solidFill>
                <a:latin typeface="Raleway" pitchFamily="34" charset="0"/>
                <a:ea typeface="Raleway" pitchFamily="34" charset="-122"/>
                <a:cs typeface="Raleway" pitchFamily="34" charset="-120"/>
              </a:defRPr>
            </a:lvl1pPr>
          </a:lstStyle>
          <a:p>
            <a:pPr marL="0" indent="0" algn="l">
              <a:lnSpc>
                <a:spcPct val="100000"/>
              </a:lnSpc>
              <a:buNone/>
            </a:pPr>
            <a:r>
              <a:rPr lang="en-US" sz="4800" b="1" dirty="0">
                <a:solidFill>
                  <a:srgbClr val="FFFFFF"/>
                </a:solidFill>
                <a:latin typeface="Raleway" pitchFamily="34" charset="0"/>
                <a:ea typeface="Raleway" pitchFamily="34" charset="-122"/>
                <a:cs typeface="Raleway" pitchFamily="34" charset="-120"/>
              </a:rPr>
              <a:t>Deck Title</a:t>
            </a:r>
            <a:endParaRPr lang="en-US" sz="4800" dirty="0"/>
          </a:p>
          <a:p>
            <a:pPr marL="0" indent="0" algn="l">
              <a:lnSpc>
                <a:spcPct val="100000"/>
              </a:lnSpc>
              <a:buNone/>
            </a:pPr>
            <a:r>
              <a:rPr lang="en-US" sz="4800" b="1" dirty="0">
                <a:solidFill>
                  <a:srgbClr val="FFFFFF"/>
                </a:solidFill>
                <a:latin typeface="Raleway" pitchFamily="34" charset="0"/>
                <a:ea typeface="Raleway" pitchFamily="34" charset="-122"/>
                <a:cs typeface="Raleway" pitchFamily="34" charset="-120"/>
              </a:rPr>
              <a:t>Second Line</a:t>
            </a:r>
            <a:endParaRPr lang="en-US" sz="4800" dirty="0"/>
          </a:p>
        </p:txBody>
      </p:sp>
      <p:sp>
        <p:nvSpPr>
          <p:cNvPr id="6" name="Subtitle"/>
          <p:cNvSpPr>
            <a:spLocks noGrp="1"/>
          </p:cNvSpPr>
          <p:nvPr>
            <p:ph type="body" idx="104" hasCustomPrompt="1"/>
          </p:nvPr>
        </p:nvSpPr>
        <p:spPr>
          <a:xfrm>
            <a:off x="640080" y="3566160"/>
            <a:ext cx="8503920" cy="365760"/>
          </a:xfrm>
          <a:prstGeom prst="rect">
            <a:avLst/>
          </a:prstGeom>
          <a:noFill/>
          <a:ln/>
        </p:spPr>
        <p:txBody>
          <a:bodyPr wrap="square" rtlCol="0"/>
          <a:lstStyle>
            <a:lvl1pPr marL="0" indent="0">
              <a:buNone/>
              <a:defRPr lang="en-US" sz="1900" dirty="0">
                <a:solidFill>
                  <a:srgbClr val="CFDDDD"/>
                </a:solidFill>
                <a:latin typeface="Inter" pitchFamily="34" charset="0"/>
                <a:ea typeface="Inter" pitchFamily="34" charset="-122"/>
                <a:cs typeface="Inter" pitchFamily="34" charset="-120"/>
              </a:defRPr>
            </a:lvl1pPr>
          </a:lstStyle>
          <a:p>
            <a:pPr marL="0" indent="0">
              <a:buNone/>
            </a:pPr>
            <a:r>
              <a:rPr lang="en-US" sz="1900" dirty="0">
                <a:solidFill>
                  <a:srgbClr val="CFDDDD"/>
                </a:solidFill>
                <a:latin typeface="Inter" pitchFamily="34" charset="0"/>
                <a:ea typeface="Inter" pitchFamily="34" charset="-122"/>
                <a:cs typeface="Inter" pitchFamily="34" charset="-120"/>
              </a:rPr>
              <a:t>One-line description of the session</a:t>
            </a:r>
            <a:endParaRPr lang="en-US" sz="1900" dirty="0"/>
          </a:p>
        </p:txBody>
      </p:sp>
      <p:sp>
        <p:nvSpPr>
          <p:cNvPr id="7" name="Presenter"/>
          <p:cNvSpPr>
            <a:spLocks noGrp="1"/>
          </p:cNvSpPr>
          <p:nvPr>
            <p:ph type="body" idx="105" hasCustomPrompt="1"/>
          </p:nvPr>
        </p:nvSpPr>
        <p:spPr>
          <a:xfrm>
            <a:off x="640080" y="4069080"/>
            <a:ext cx="8503920" cy="365760"/>
          </a:xfrm>
          <a:prstGeom prst="rect">
            <a:avLst/>
          </a:prstGeom>
          <a:noFill/>
          <a:ln/>
        </p:spPr>
        <p:txBody>
          <a:bodyPr wrap="square" rtlCol="0"/>
          <a:lstStyle>
            <a:lvl1pPr marL="0" indent="0">
              <a:buNone/>
              <a:defRPr lang="en-US" sz="1500" b="1" dirty="0">
                <a:solidFill>
                  <a:srgbClr val="FABC1B"/>
                </a:solidFill>
                <a:latin typeface="Inter" pitchFamily="34" charset="0"/>
                <a:ea typeface="Inter" pitchFamily="34" charset="-122"/>
                <a:cs typeface="Inter" pitchFamily="34" charset="-120"/>
              </a:defRPr>
            </a:lvl1pPr>
          </a:lstStyle>
          <a:p>
            <a:pPr marL="0" indent="0">
              <a:buNone/>
            </a:pPr>
            <a:r>
              <a:rPr lang="en-US" sz="1500" b="1" dirty="0">
                <a:solidFill>
                  <a:srgbClr val="FABC1B"/>
                </a:solidFill>
                <a:latin typeface="Inter" pitchFamily="34" charset="0"/>
                <a:ea typeface="Inter" pitchFamily="34" charset="-122"/>
                <a:cs typeface="Inter" pitchFamily="34" charset="-120"/>
              </a:rPr>
              <a:t>Presenter Name  ·  gWorks</a:t>
            </a:r>
            <a:endParaRPr lang="en-US" sz="15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02_SECTION_BREAK">
    <p:bg>
      <p:bgPr>
        <a:solidFill>
          <a:srgbClr val="115757"/>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640080" y="2926080"/>
            <a:ext cx="1371600" cy="50292"/>
          </a:xfrm>
          <a:prstGeom prst="rect">
            <a:avLst/>
          </a:prstGeom>
          <a:solidFill>
            <a:srgbClr val="FABC1B"/>
          </a:solidFill>
          <a:ln/>
        </p:spPr>
        <p:txBody>
          <a:bodyPr/>
          <a:lstStyle/>
          <a:p>
            <a:endParaRPr lang="en-US"/>
          </a:p>
        </p:txBody>
      </p:sp>
      <p:sp>
        <p:nvSpPr>
          <p:cNvPr id="4" name="Statement"/>
          <p:cNvSpPr>
            <a:spLocks noGrp="1"/>
          </p:cNvSpPr>
          <p:nvPr>
            <p:ph type="title" idx="102" hasCustomPrompt="1"/>
          </p:nvPr>
        </p:nvSpPr>
        <p:spPr>
          <a:xfrm>
            <a:off x="640080" y="1417320"/>
            <a:ext cx="7680960" cy="1280160"/>
          </a:xfrm>
          <a:prstGeom prst="rect">
            <a:avLst/>
          </a:prstGeom>
          <a:noFill/>
          <a:ln/>
        </p:spPr>
        <p:txBody>
          <a:bodyPr wrap="square" rtlCol="0"/>
          <a:lstStyle>
            <a:lvl1pPr marL="0" indent="0" algn="l">
              <a:buNone/>
              <a:defRPr lang="en-US" sz="5400" b="1" dirty="0">
                <a:solidFill>
                  <a:srgbClr val="FFFFFF"/>
                </a:solidFill>
                <a:latin typeface="Raleway" pitchFamily="34" charset="0"/>
                <a:ea typeface="Raleway" pitchFamily="34" charset="-122"/>
                <a:cs typeface="Raleway" pitchFamily="34" charset="-120"/>
              </a:defRPr>
            </a:lvl1pPr>
          </a:lstStyle>
          <a:p>
            <a:pPr marL="0" indent="0" algn="l">
              <a:buNone/>
            </a:pPr>
            <a:r>
              <a:rPr lang="en-US" sz="5400" b="1" dirty="0">
                <a:solidFill>
                  <a:srgbClr val="FFFFFF"/>
                </a:solidFill>
                <a:latin typeface="Raleway" pitchFamily="34" charset="0"/>
                <a:ea typeface="Raleway" pitchFamily="34" charset="-122"/>
                <a:cs typeface="Raleway" pitchFamily="34" charset="-120"/>
              </a:rPr>
              <a:t>Big Statement</a:t>
            </a:r>
            <a:endParaRPr lang="en-US" sz="5400" dirty="0"/>
          </a:p>
        </p:txBody>
      </p:sp>
      <p:sp>
        <p:nvSpPr>
          <p:cNvPr id="5" name="Support"/>
          <p:cNvSpPr>
            <a:spLocks noGrp="1"/>
          </p:cNvSpPr>
          <p:nvPr>
            <p:ph type="body" idx="103" hasCustomPrompt="1"/>
          </p:nvPr>
        </p:nvSpPr>
        <p:spPr>
          <a:xfrm>
            <a:off x="640080" y="3200400"/>
            <a:ext cx="7680960" cy="365760"/>
          </a:xfrm>
          <a:prstGeom prst="rect">
            <a:avLst/>
          </a:prstGeom>
          <a:noFill/>
          <a:ln/>
        </p:spPr>
        <p:txBody>
          <a:bodyPr wrap="square" rtlCol="0"/>
          <a:lstStyle>
            <a:lvl1pPr marL="0" indent="0">
              <a:buNone/>
              <a:defRPr lang="en-US" sz="1900" dirty="0">
                <a:solidFill>
                  <a:srgbClr val="CFDDDD"/>
                </a:solidFill>
                <a:latin typeface="Inter" pitchFamily="34" charset="0"/>
                <a:ea typeface="Inter" pitchFamily="34" charset="-122"/>
                <a:cs typeface="Inter" pitchFamily="34" charset="-120"/>
              </a:defRPr>
            </a:lvl1pPr>
          </a:lstStyle>
          <a:p>
            <a:pPr marL="0" indent="0">
              <a:buNone/>
            </a:pPr>
            <a:r>
              <a:rPr lang="en-US" sz="1900" dirty="0">
                <a:solidFill>
                  <a:srgbClr val="CFDDDD"/>
                </a:solidFill>
                <a:latin typeface="Inter" pitchFamily="34" charset="0"/>
                <a:ea typeface="Inter" pitchFamily="34" charset="-122"/>
                <a:cs typeface="Inter" pitchFamily="34" charset="-120"/>
              </a:rPr>
              <a:t>Supporting line</a:t>
            </a:r>
            <a:endParaRPr lang="en-US" sz="1900" dirty="0"/>
          </a:p>
        </p:txBody>
      </p:sp>
      <p:sp>
        <p:nvSpPr>
          <p:cNvPr id="6" name="Detail"/>
          <p:cNvSpPr>
            <a:spLocks noGrp="1"/>
          </p:cNvSpPr>
          <p:nvPr>
            <p:ph type="body" idx="104" hasCustomPrompt="1"/>
          </p:nvPr>
        </p:nvSpPr>
        <p:spPr>
          <a:xfrm>
            <a:off x="640080" y="3703320"/>
            <a:ext cx="7680960" cy="365760"/>
          </a:xfrm>
          <a:prstGeom prst="rect">
            <a:avLst/>
          </a:prstGeom>
          <a:noFill/>
          <a:ln/>
        </p:spPr>
        <p:txBody>
          <a:bodyPr wrap="square" rtlCol="0"/>
          <a:lstStyle>
            <a:lvl1pPr marL="0" indent="0">
              <a:buNone/>
              <a:defRPr lang="en-US" sz="1500" b="1" dirty="0">
                <a:solidFill>
                  <a:srgbClr val="FABC1B"/>
                </a:solidFill>
                <a:latin typeface="Inter" pitchFamily="34" charset="0"/>
                <a:ea typeface="Inter" pitchFamily="34" charset="-122"/>
                <a:cs typeface="Inter" pitchFamily="34" charset="-120"/>
              </a:defRPr>
            </a:lvl1pPr>
          </a:lstStyle>
          <a:p>
            <a:pPr marL="0" indent="0">
              <a:buNone/>
            </a:pPr>
            <a:r>
              <a:rPr lang="en-US" sz="1500" b="1" dirty="0">
                <a:solidFill>
                  <a:srgbClr val="FABC1B"/>
                </a:solidFill>
                <a:latin typeface="Inter" pitchFamily="34" charset="0"/>
                <a:ea typeface="Inter" pitchFamily="34" charset="-122"/>
                <a:cs typeface="Inter" pitchFamily="34" charset="-120"/>
              </a:rPr>
              <a:t>Names or detail</a:t>
            </a:r>
            <a:endParaRPr lang="en-US" sz="15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04_THREE_CARDS">
    <p:bg>
      <p:bgPr>
        <a:solidFill>
          <a:srgbClr val="F6F5F4"/>
        </a:solidFill>
        <a:effectLst/>
      </p:bgPr>
    </p:bg>
    <p:spTree>
      <p:nvGrpSpPr>
        <p:cNvPr id="1" name=""/>
        <p:cNvGrpSpPr/>
        <p:nvPr/>
      </p:nvGrpSpPr>
      <p:grpSpPr>
        <a:xfrm>
          <a:off x="0" y="0"/>
          <a:ext cx="0" cy="0"/>
          <a:chOff x="0" y="0"/>
          <a:chExt cx="0" cy="0"/>
        </a:xfrm>
      </p:grpSpPr>
      <p:sp>
        <p:nvSpPr>
          <p:cNvPr id="2" name="SlideTitle"/>
          <p:cNvSpPr>
            <a:spLocks noGrp="1"/>
          </p:cNvSpPr>
          <p:nvPr>
            <p:ph type="title" idx="100" hasCustomPrompt="1"/>
          </p:nvPr>
        </p:nvSpPr>
        <p:spPr>
          <a:xfrm>
            <a:off x="640080" y="475488"/>
            <a:ext cx="10911535" cy="777240"/>
          </a:xfrm>
          <a:prstGeom prst="rect">
            <a:avLst/>
          </a:prstGeom>
          <a:noFill/>
          <a:ln/>
        </p:spPr>
        <p:txBody>
          <a:bodyPr wrap="square" rtlCol="0"/>
          <a:lstStyle>
            <a:lvl1pPr marL="0" indent="0" algn="l">
              <a:buNone/>
              <a:defRPr lang="en-US" sz="3400" b="1" dirty="0">
                <a:solidFill>
                  <a:srgbClr val="115757"/>
                </a:solidFill>
                <a:latin typeface="Raleway" pitchFamily="34" charset="0"/>
                <a:ea typeface="Raleway" pitchFamily="34" charset="-122"/>
                <a:cs typeface="Raleway" pitchFamily="34" charset="-120"/>
              </a:defRPr>
            </a:lvl1pPr>
          </a:lstStyle>
          <a:p>
            <a:pPr marL="0" indent="0" algn="l">
              <a:buNone/>
            </a:pPr>
            <a:r>
              <a:rPr lang="en-US" sz="3400" b="1" dirty="0">
                <a:solidFill>
                  <a:srgbClr val="115757"/>
                </a:solidFill>
                <a:latin typeface="Raleway" pitchFamily="34" charset="0"/>
                <a:ea typeface="Raleway" pitchFamily="34" charset="-122"/>
                <a:cs typeface="Raleway" pitchFamily="34" charset="-120"/>
              </a:rPr>
              <a:t>Slide Title</a:t>
            </a:r>
            <a:endParaRPr lang="en-US" sz="3400" dirty="0"/>
          </a:p>
        </p:txBody>
      </p:sp>
      <p:sp>
        <p:nvSpPr>
          <p:cNvPr id="3" name="Subtitle"/>
          <p:cNvSpPr>
            <a:spLocks noGrp="1"/>
          </p:cNvSpPr>
          <p:nvPr>
            <p:ph type="body" idx="101" hasCustomPrompt="1"/>
          </p:nvPr>
        </p:nvSpPr>
        <p:spPr>
          <a:xfrm>
            <a:off x="640080" y="1261872"/>
            <a:ext cx="10911535" cy="320040"/>
          </a:xfrm>
          <a:prstGeom prst="rect">
            <a:avLst/>
          </a:prstGeom>
          <a:noFill/>
          <a:ln/>
        </p:spPr>
        <p:txBody>
          <a:bodyPr wrap="square" rtlCol="0"/>
          <a:lstStyle>
            <a:lvl1pPr marL="0" indent="0">
              <a:buNone/>
              <a:defRPr lang="en-US" sz="1500" dirty="0">
                <a:solidFill>
                  <a:srgbClr val="545162"/>
                </a:solidFill>
                <a:latin typeface="Inter" pitchFamily="34" charset="0"/>
                <a:ea typeface="Inter" pitchFamily="34" charset="-122"/>
                <a:cs typeface="Inter" pitchFamily="34" charset="-120"/>
              </a:defRPr>
            </a:lvl1pPr>
          </a:lstStyle>
          <a:p>
            <a:pPr marL="0" indent="0">
              <a:buNone/>
            </a:pPr>
            <a:r>
              <a:rPr lang="en-US" sz="1500" dirty="0">
                <a:solidFill>
                  <a:srgbClr val="545162"/>
                </a:solidFill>
                <a:latin typeface="Inter" pitchFamily="34" charset="0"/>
                <a:ea typeface="Inter" pitchFamily="34" charset="-122"/>
                <a:cs typeface="Inter" pitchFamily="34" charset="-120"/>
              </a:rPr>
              <a:t>Optional subtitle</a:t>
            </a:r>
            <a:endParaRPr lang="en-US" sz="1500" dirty="0"/>
          </a:p>
        </p:txBody>
      </p:sp>
      <p:sp>
        <p:nvSpPr>
          <p:cNvPr id="4" name="Shape 0"/>
          <p:cNvSpPr/>
          <p:nvPr/>
        </p:nvSpPr>
        <p:spPr>
          <a:xfrm>
            <a:off x="640080" y="2103120"/>
            <a:ext cx="3483864" cy="3566160"/>
          </a:xfrm>
          <a:prstGeom prst="rect">
            <a:avLst/>
          </a:prstGeom>
          <a:solidFill>
            <a:srgbClr val="FFFFFF"/>
          </a:solidFill>
          <a:ln/>
          <a:effectLst>
            <a:outerShdw blurRad="127000" dist="25400" dir="5400000" algn="bl" rotWithShape="0">
              <a:srgbClr val="302C2D">
                <a:alpha val="10000"/>
              </a:srgbClr>
            </a:outerShdw>
          </a:effectLst>
        </p:spPr>
        <p:txBody>
          <a:bodyPr/>
          <a:lstStyle/>
          <a:p>
            <a:endParaRPr lang="en-US"/>
          </a:p>
        </p:txBody>
      </p:sp>
      <p:sp>
        <p:nvSpPr>
          <p:cNvPr id="5" name="Shape 1"/>
          <p:cNvSpPr/>
          <p:nvPr/>
        </p:nvSpPr>
        <p:spPr>
          <a:xfrm>
            <a:off x="1051560" y="2651760"/>
            <a:ext cx="640080" cy="640080"/>
          </a:xfrm>
          <a:prstGeom prst="rect">
            <a:avLst/>
          </a:prstGeom>
          <a:solidFill>
            <a:srgbClr val="FABC1B"/>
          </a:solidFill>
          <a:ln/>
        </p:spPr>
        <p:txBody>
          <a:bodyPr/>
          <a:lstStyle/>
          <a:p>
            <a:endParaRPr lang="en-US"/>
          </a:p>
        </p:txBody>
      </p:sp>
      <p:sp>
        <p:nvSpPr>
          <p:cNvPr id="6" name="Text 2"/>
          <p:cNvSpPr/>
          <p:nvPr/>
        </p:nvSpPr>
        <p:spPr>
          <a:xfrm>
            <a:off x="1051560" y="2651760"/>
            <a:ext cx="640080" cy="640080"/>
          </a:xfrm>
          <a:prstGeom prst="rect">
            <a:avLst/>
          </a:prstGeom>
          <a:noFill/>
          <a:ln/>
        </p:spPr>
        <p:txBody>
          <a:bodyPr wrap="square" lIns="0" tIns="0" rIns="0" bIns="0" rtlCol="0" anchor="ctr"/>
          <a:lstStyle/>
          <a:p>
            <a:pPr marL="0" indent="0" algn="ctr">
              <a:buNone/>
            </a:pPr>
            <a:r>
              <a:rPr lang="en-US" sz="1900" b="1" dirty="0">
                <a:solidFill>
                  <a:srgbClr val="115757"/>
                </a:solidFill>
                <a:latin typeface="Raleway" pitchFamily="34" charset="0"/>
                <a:ea typeface="Raleway" pitchFamily="34" charset="-122"/>
                <a:cs typeface="Raleway" pitchFamily="34" charset="-120"/>
              </a:rPr>
              <a:t>1</a:t>
            </a:r>
            <a:endParaRPr lang="en-US" sz="1900" dirty="0"/>
          </a:p>
        </p:txBody>
      </p:sp>
      <p:sp>
        <p:nvSpPr>
          <p:cNvPr id="7" name="Head1"/>
          <p:cNvSpPr>
            <a:spLocks noGrp="1"/>
          </p:cNvSpPr>
          <p:nvPr>
            <p:ph type="body" idx="105" hasCustomPrompt="1"/>
          </p:nvPr>
        </p:nvSpPr>
        <p:spPr>
          <a:xfrm>
            <a:off x="1051560" y="3611880"/>
            <a:ext cx="2660904" cy="411480"/>
          </a:xfrm>
          <a:prstGeom prst="rect">
            <a:avLst/>
          </a:prstGeom>
          <a:noFill/>
          <a:ln/>
        </p:spPr>
        <p:txBody>
          <a:bodyPr wrap="square" rtlCol="0"/>
          <a:lstStyle>
            <a:lvl1pPr marL="0" indent="0">
              <a:buNone/>
              <a:defRPr lang="en-US" sz="2200" b="1" dirty="0">
                <a:solidFill>
                  <a:srgbClr val="115757"/>
                </a:solidFill>
                <a:latin typeface="Raleway" pitchFamily="34" charset="0"/>
                <a:ea typeface="Raleway" pitchFamily="34" charset="-122"/>
                <a:cs typeface="Raleway" pitchFamily="34" charset="-120"/>
              </a:defRPr>
            </a:lvl1pPr>
          </a:lstStyle>
          <a:p>
            <a:pPr marL="0" indent="0">
              <a:buNone/>
            </a:pPr>
            <a:r>
              <a:rPr lang="en-US" sz="2200" b="1" dirty="0">
                <a:solidFill>
                  <a:srgbClr val="115757"/>
                </a:solidFill>
                <a:latin typeface="Raleway" pitchFamily="34" charset="0"/>
                <a:ea typeface="Raleway" pitchFamily="34" charset="-122"/>
                <a:cs typeface="Raleway" pitchFamily="34" charset="-120"/>
              </a:rPr>
              <a:t>Card 1</a:t>
            </a:r>
            <a:endParaRPr lang="en-US" sz="2200" dirty="0"/>
          </a:p>
        </p:txBody>
      </p:sp>
      <p:sp>
        <p:nvSpPr>
          <p:cNvPr id="8" name="Body1"/>
          <p:cNvSpPr>
            <a:spLocks noGrp="1"/>
          </p:cNvSpPr>
          <p:nvPr>
            <p:ph type="body" idx="106" hasCustomPrompt="1"/>
          </p:nvPr>
        </p:nvSpPr>
        <p:spPr>
          <a:xfrm>
            <a:off x="1051560" y="4160520"/>
            <a:ext cx="2660904" cy="1097280"/>
          </a:xfrm>
          <a:prstGeom prst="rect">
            <a:avLst/>
          </a:prstGeom>
          <a:noFill/>
          <a:ln/>
        </p:spPr>
        <p:txBody>
          <a:bodyPr wrap="square" rtlCol="0"/>
          <a:lstStyle>
            <a:lvl1pPr marL="0" indent="0">
              <a:lnSpc>
                <a:spcPct val="130000"/>
              </a:lnSpc>
              <a:buNone/>
              <a:defRPr lang="en-US" sz="1600" dirty="0">
                <a:solidFill>
                  <a:srgbClr val="545162"/>
                </a:solidFill>
                <a:latin typeface="Inter" pitchFamily="34" charset="0"/>
                <a:ea typeface="Inter" pitchFamily="34" charset="-122"/>
                <a:cs typeface="Inter" pitchFamily="34" charset="-120"/>
              </a:defRPr>
            </a:lvl1pPr>
          </a:lstStyle>
          <a:p>
            <a:pPr marL="0" indent="0">
              <a:lnSpc>
                <a:spcPct val="130000"/>
              </a:lnSpc>
              <a:buNone/>
            </a:pPr>
            <a:r>
              <a:rPr lang="en-US" sz="1600" dirty="0">
                <a:solidFill>
                  <a:srgbClr val="545162"/>
                </a:solidFill>
                <a:latin typeface="Inter" pitchFamily="34" charset="0"/>
                <a:ea typeface="Inter" pitchFamily="34" charset="-122"/>
                <a:cs typeface="Inter" pitchFamily="34" charset="-120"/>
              </a:rPr>
              <a:t>Supporting copy for this card.</a:t>
            </a:r>
            <a:endParaRPr lang="en-US" sz="1600" dirty="0"/>
          </a:p>
        </p:txBody>
      </p:sp>
      <p:sp>
        <p:nvSpPr>
          <p:cNvPr id="9" name="Shape 3"/>
          <p:cNvSpPr/>
          <p:nvPr/>
        </p:nvSpPr>
        <p:spPr>
          <a:xfrm>
            <a:off x="4352544" y="2103120"/>
            <a:ext cx="3483864" cy="3566160"/>
          </a:xfrm>
          <a:prstGeom prst="rect">
            <a:avLst/>
          </a:prstGeom>
          <a:solidFill>
            <a:srgbClr val="FFFFFF"/>
          </a:solidFill>
          <a:ln/>
          <a:effectLst>
            <a:outerShdw blurRad="127000" dist="25400" dir="5400000" algn="bl" rotWithShape="0">
              <a:srgbClr val="302C2D">
                <a:alpha val="10000"/>
              </a:srgbClr>
            </a:outerShdw>
          </a:effectLst>
        </p:spPr>
        <p:txBody>
          <a:bodyPr/>
          <a:lstStyle/>
          <a:p>
            <a:endParaRPr lang="en-US"/>
          </a:p>
        </p:txBody>
      </p:sp>
      <p:sp>
        <p:nvSpPr>
          <p:cNvPr id="10" name="Shape 4"/>
          <p:cNvSpPr/>
          <p:nvPr/>
        </p:nvSpPr>
        <p:spPr>
          <a:xfrm>
            <a:off x="4764024" y="2651760"/>
            <a:ext cx="640080" cy="640080"/>
          </a:xfrm>
          <a:prstGeom prst="rect">
            <a:avLst/>
          </a:prstGeom>
          <a:solidFill>
            <a:srgbClr val="FABC1B"/>
          </a:solidFill>
          <a:ln/>
        </p:spPr>
        <p:txBody>
          <a:bodyPr/>
          <a:lstStyle/>
          <a:p>
            <a:endParaRPr lang="en-US"/>
          </a:p>
        </p:txBody>
      </p:sp>
      <p:sp>
        <p:nvSpPr>
          <p:cNvPr id="11" name="Text 5"/>
          <p:cNvSpPr/>
          <p:nvPr/>
        </p:nvSpPr>
        <p:spPr>
          <a:xfrm>
            <a:off x="4764024" y="2651760"/>
            <a:ext cx="640080" cy="640080"/>
          </a:xfrm>
          <a:prstGeom prst="rect">
            <a:avLst/>
          </a:prstGeom>
          <a:noFill/>
          <a:ln/>
        </p:spPr>
        <p:txBody>
          <a:bodyPr wrap="square" lIns="0" tIns="0" rIns="0" bIns="0" rtlCol="0" anchor="ctr"/>
          <a:lstStyle/>
          <a:p>
            <a:pPr marL="0" indent="0" algn="ctr">
              <a:buNone/>
            </a:pPr>
            <a:r>
              <a:rPr lang="en-US" sz="1900" b="1" dirty="0">
                <a:solidFill>
                  <a:srgbClr val="115757"/>
                </a:solidFill>
                <a:latin typeface="Raleway" pitchFamily="34" charset="0"/>
                <a:ea typeface="Raleway" pitchFamily="34" charset="-122"/>
                <a:cs typeface="Raleway" pitchFamily="34" charset="-120"/>
              </a:rPr>
              <a:t>2</a:t>
            </a:r>
            <a:endParaRPr lang="en-US" sz="1900" dirty="0"/>
          </a:p>
        </p:txBody>
      </p:sp>
      <p:sp>
        <p:nvSpPr>
          <p:cNvPr id="12" name="Head2"/>
          <p:cNvSpPr>
            <a:spLocks noGrp="1"/>
          </p:cNvSpPr>
          <p:nvPr>
            <p:ph type="body" idx="110" hasCustomPrompt="1"/>
          </p:nvPr>
        </p:nvSpPr>
        <p:spPr>
          <a:xfrm>
            <a:off x="4764024" y="3611880"/>
            <a:ext cx="2660904" cy="411480"/>
          </a:xfrm>
          <a:prstGeom prst="rect">
            <a:avLst/>
          </a:prstGeom>
          <a:noFill/>
          <a:ln/>
        </p:spPr>
        <p:txBody>
          <a:bodyPr wrap="square" rtlCol="0"/>
          <a:lstStyle>
            <a:lvl1pPr marL="0" indent="0">
              <a:buNone/>
              <a:defRPr lang="en-US" sz="2200" b="1" dirty="0">
                <a:solidFill>
                  <a:srgbClr val="115757"/>
                </a:solidFill>
                <a:latin typeface="Raleway" pitchFamily="34" charset="0"/>
                <a:ea typeface="Raleway" pitchFamily="34" charset="-122"/>
                <a:cs typeface="Raleway" pitchFamily="34" charset="-120"/>
              </a:defRPr>
            </a:lvl1pPr>
          </a:lstStyle>
          <a:p>
            <a:pPr marL="0" indent="0">
              <a:buNone/>
            </a:pPr>
            <a:r>
              <a:rPr lang="en-US" sz="2200" b="1" dirty="0">
                <a:solidFill>
                  <a:srgbClr val="115757"/>
                </a:solidFill>
                <a:latin typeface="Raleway" pitchFamily="34" charset="0"/>
                <a:ea typeface="Raleway" pitchFamily="34" charset="-122"/>
                <a:cs typeface="Raleway" pitchFamily="34" charset="-120"/>
              </a:rPr>
              <a:t>Card 2</a:t>
            </a:r>
            <a:endParaRPr lang="en-US" sz="2200" dirty="0"/>
          </a:p>
        </p:txBody>
      </p:sp>
      <p:sp>
        <p:nvSpPr>
          <p:cNvPr id="13" name="Body2"/>
          <p:cNvSpPr>
            <a:spLocks noGrp="1"/>
          </p:cNvSpPr>
          <p:nvPr>
            <p:ph type="body" idx="111" hasCustomPrompt="1"/>
          </p:nvPr>
        </p:nvSpPr>
        <p:spPr>
          <a:xfrm>
            <a:off x="4764024" y="4160520"/>
            <a:ext cx="2660904" cy="1097280"/>
          </a:xfrm>
          <a:prstGeom prst="rect">
            <a:avLst/>
          </a:prstGeom>
          <a:noFill/>
          <a:ln/>
        </p:spPr>
        <p:txBody>
          <a:bodyPr wrap="square" rtlCol="0"/>
          <a:lstStyle>
            <a:lvl1pPr marL="0" indent="0">
              <a:lnSpc>
                <a:spcPct val="130000"/>
              </a:lnSpc>
              <a:buNone/>
              <a:defRPr lang="en-US" sz="1600" dirty="0">
                <a:solidFill>
                  <a:srgbClr val="545162"/>
                </a:solidFill>
                <a:latin typeface="Inter" pitchFamily="34" charset="0"/>
                <a:ea typeface="Inter" pitchFamily="34" charset="-122"/>
                <a:cs typeface="Inter" pitchFamily="34" charset="-120"/>
              </a:defRPr>
            </a:lvl1pPr>
          </a:lstStyle>
          <a:p>
            <a:pPr marL="0" indent="0">
              <a:lnSpc>
                <a:spcPct val="130000"/>
              </a:lnSpc>
              <a:buNone/>
            </a:pPr>
            <a:r>
              <a:rPr lang="en-US" sz="1600" dirty="0">
                <a:solidFill>
                  <a:srgbClr val="545162"/>
                </a:solidFill>
                <a:latin typeface="Inter" pitchFamily="34" charset="0"/>
                <a:ea typeface="Inter" pitchFamily="34" charset="-122"/>
                <a:cs typeface="Inter" pitchFamily="34" charset="-120"/>
              </a:rPr>
              <a:t>Supporting copy for this card.</a:t>
            </a:r>
            <a:endParaRPr lang="en-US" sz="1600" dirty="0"/>
          </a:p>
        </p:txBody>
      </p:sp>
      <p:sp>
        <p:nvSpPr>
          <p:cNvPr id="14" name="Shape 6"/>
          <p:cNvSpPr/>
          <p:nvPr/>
        </p:nvSpPr>
        <p:spPr>
          <a:xfrm>
            <a:off x="8065008" y="2103120"/>
            <a:ext cx="3483864" cy="3566160"/>
          </a:xfrm>
          <a:prstGeom prst="rect">
            <a:avLst/>
          </a:prstGeom>
          <a:solidFill>
            <a:srgbClr val="FFFFFF"/>
          </a:solidFill>
          <a:ln/>
          <a:effectLst>
            <a:outerShdw blurRad="127000" dist="25400" dir="5400000" algn="bl" rotWithShape="0">
              <a:srgbClr val="302C2D">
                <a:alpha val="10000"/>
              </a:srgbClr>
            </a:outerShdw>
          </a:effectLst>
        </p:spPr>
        <p:txBody>
          <a:bodyPr/>
          <a:lstStyle/>
          <a:p>
            <a:endParaRPr lang="en-US"/>
          </a:p>
        </p:txBody>
      </p:sp>
      <p:sp>
        <p:nvSpPr>
          <p:cNvPr id="15" name="Shape 7"/>
          <p:cNvSpPr/>
          <p:nvPr/>
        </p:nvSpPr>
        <p:spPr>
          <a:xfrm>
            <a:off x="8476488" y="2651760"/>
            <a:ext cx="640080" cy="640080"/>
          </a:xfrm>
          <a:prstGeom prst="rect">
            <a:avLst/>
          </a:prstGeom>
          <a:solidFill>
            <a:srgbClr val="FABC1B"/>
          </a:solidFill>
          <a:ln/>
        </p:spPr>
        <p:txBody>
          <a:bodyPr/>
          <a:lstStyle/>
          <a:p>
            <a:endParaRPr lang="en-US"/>
          </a:p>
        </p:txBody>
      </p:sp>
      <p:sp>
        <p:nvSpPr>
          <p:cNvPr id="16" name="Text 8"/>
          <p:cNvSpPr/>
          <p:nvPr/>
        </p:nvSpPr>
        <p:spPr>
          <a:xfrm>
            <a:off x="8476488" y="2651760"/>
            <a:ext cx="640080" cy="640080"/>
          </a:xfrm>
          <a:prstGeom prst="rect">
            <a:avLst/>
          </a:prstGeom>
          <a:noFill/>
          <a:ln/>
        </p:spPr>
        <p:txBody>
          <a:bodyPr wrap="square" lIns="0" tIns="0" rIns="0" bIns="0" rtlCol="0" anchor="ctr"/>
          <a:lstStyle/>
          <a:p>
            <a:pPr marL="0" indent="0" algn="ctr">
              <a:buNone/>
            </a:pPr>
            <a:r>
              <a:rPr lang="en-US" sz="1900" b="1" dirty="0">
                <a:solidFill>
                  <a:srgbClr val="115757"/>
                </a:solidFill>
                <a:latin typeface="Raleway" pitchFamily="34" charset="0"/>
                <a:ea typeface="Raleway" pitchFamily="34" charset="-122"/>
                <a:cs typeface="Raleway" pitchFamily="34" charset="-120"/>
              </a:rPr>
              <a:t>3</a:t>
            </a:r>
            <a:endParaRPr lang="en-US" sz="1900" dirty="0"/>
          </a:p>
        </p:txBody>
      </p:sp>
      <p:sp>
        <p:nvSpPr>
          <p:cNvPr id="17" name="Head3"/>
          <p:cNvSpPr>
            <a:spLocks noGrp="1"/>
          </p:cNvSpPr>
          <p:nvPr>
            <p:ph type="body" idx="115" hasCustomPrompt="1"/>
          </p:nvPr>
        </p:nvSpPr>
        <p:spPr>
          <a:xfrm>
            <a:off x="8476488" y="3611880"/>
            <a:ext cx="2660904" cy="411480"/>
          </a:xfrm>
          <a:prstGeom prst="rect">
            <a:avLst/>
          </a:prstGeom>
          <a:noFill/>
          <a:ln/>
        </p:spPr>
        <p:txBody>
          <a:bodyPr wrap="square" rtlCol="0"/>
          <a:lstStyle>
            <a:lvl1pPr marL="0" indent="0">
              <a:buNone/>
              <a:defRPr lang="en-US" sz="2200" b="1" dirty="0">
                <a:solidFill>
                  <a:srgbClr val="115757"/>
                </a:solidFill>
                <a:latin typeface="Raleway" pitchFamily="34" charset="0"/>
                <a:ea typeface="Raleway" pitchFamily="34" charset="-122"/>
                <a:cs typeface="Raleway" pitchFamily="34" charset="-120"/>
              </a:defRPr>
            </a:lvl1pPr>
          </a:lstStyle>
          <a:p>
            <a:pPr marL="0" indent="0">
              <a:buNone/>
            </a:pPr>
            <a:r>
              <a:rPr lang="en-US" sz="2200" b="1" dirty="0">
                <a:solidFill>
                  <a:srgbClr val="115757"/>
                </a:solidFill>
                <a:latin typeface="Raleway" pitchFamily="34" charset="0"/>
                <a:ea typeface="Raleway" pitchFamily="34" charset="-122"/>
                <a:cs typeface="Raleway" pitchFamily="34" charset="-120"/>
              </a:rPr>
              <a:t>Card 3</a:t>
            </a:r>
            <a:endParaRPr lang="en-US" sz="2200" dirty="0"/>
          </a:p>
        </p:txBody>
      </p:sp>
      <p:sp>
        <p:nvSpPr>
          <p:cNvPr id="18" name="Body3"/>
          <p:cNvSpPr>
            <a:spLocks noGrp="1"/>
          </p:cNvSpPr>
          <p:nvPr>
            <p:ph type="body" idx="116" hasCustomPrompt="1"/>
          </p:nvPr>
        </p:nvSpPr>
        <p:spPr>
          <a:xfrm>
            <a:off x="8476488" y="4160520"/>
            <a:ext cx="2660904" cy="1097280"/>
          </a:xfrm>
          <a:prstGeom prst="rect">
            <a:avLst/>
          </a:prstGeom>
          <a:noFill/>
          <a:ln/>
        </p:spPr>
        <p:txBody>
          <a:bodyPr wrap="square" rtlCol="0"/>
          <a:lstStyle>
            <a:lvl1pPr marL="0" indent="0">
              <a:lnSpc>
                <a:spcPct val="130000"/>
              </a:lnSpc>
              <a:buNone/>
              <a:defRPr lang="en-US" sz="1600" dirty="0">
                <a:solidFill>
                  <a:srgbClr val="545162"/>
                </a:solidFill>
                <a:latin typeface="Inter" pitchFamily="34" charset="0"/>
                <a:ea typeface="Inter" pitchFamily="34" charset="-122"/>
                <a:cs typeface="Inter" pitchFamily="34" charset="-120"/>
              </a:defRPr>
            </a:lvl1pPr>
          </a:lstStyle>
          <a:p>
            <a:pPr marL="0" indent="0">
              <a:lnSpc>
                <a:spcPct val="130000"/>
              </a:lnSpc>
              <a:buNone/>
            </a:pPr>
            <a:r>
              <a:rPr lang="en-US" sz="1600" dirty="0">
                <a:solidFill>
                  <a:srgbClr val="545162"/>
                </a:solidFill>
                <a:latin typeface="Inter" pitchFamily="34" charset="0"/>
                <a:ea typeface="Inter" pitchFamily="34" charset="-122"/>
                <a:cs typeface="Inter" pitchFamily="34" charset="-120"/>
              </a:rPr>
              <a:t>Supporting copy for this card.</a:t>
            </a: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7"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ody102"/>
          <p:cNvSpPr>
            <a:spLocks noGrp="1"/>
          </p:cNvSpPr>
          <p:nvPr>
            <p:ph type="body" idx="102"/>
          </p:nvPr>
        </p:nvSpPr>
        <p:spPr/>
        <p:txBody>
          <a:bodyPr/>
          <a:lstStyle/>
          <a:p>
            <a:r>
              <a:rPr lang="en-US" sz="1600" spc="0" dirty="0"/>
              <a:t>Cybersecurity Webinar</a:t>
            </a:r>
          </a:p>
        </p:txBody>
      </p:sp>
      <p:sp>
        <p:nvSpPr>
          <p:cNvPr id="11" name="title103"/>
          <p:cNvSpPr>
            <a:spLocks noGrp="1"/>
          </p:cNvSpPr>
          <p:nvPr>
            <p:ph type="title" idx="103"/>
          </p:nvPr>
        </p:nvSpPr>
        <p:spPr/>
        <p:txBody>
          <a:bodyPr/>
          <a:lstStyle/>
          <a:p>
            <a:r>
              <a:rPr lang="en-US" dirty="0"/>
              <a:t>We Lock the Building.</a:t>
            </a:r>
          </a:p>
          <a:p>
            <a:r>
              <a:rPr lang="en-US" dirty="0"/>
              <a:t>You Hold the Key.</a:t>
            </a:r>
          </a:p>
        </p:txBody>
      </p:sp>
      <p:sp>
        <p:nvSpPr>
          <p:cNvPr id="12" name="body104"/>
          <p:cNvSpPr>
            <a:spLocks noGrp="1"/>
          </p:cNvSpPr>
          <p:nvPr>
            <p:ph type="body" idx="104"/>
          </p:nvPr>
        </p:nvSpPr>
        <p:spPr/>
        <p:txBody>
          <a:bodyPr/>
          <a:lstStyle/>
          <a:p>
            <a:r>
              <a:rPr lang="en-US" dirty="0"/>
              <a:t>Keeping your city's data safe is a shared job</a:t>
            </a:r>
          </a:p>
        </p:txBody>
      </p:sp>
      <p:sp>
        <p:nvSpPr>
          <p:cNvPr id="13" name="body105"/>
          <p:cNvSpPr>
            <a:spLocks noGrp="1"/>
          </p:cNvSpPr>
          <p:nvPr>
            <p:ph type="body" idx="105"/>
          </p:nvPr>
        </p:nvSpPr>
        <p:spPr/>
        <p:txBody>
          <a:bodyPr/>
          <a:lstStyle/>
          <a:p>
            <a:r>
              <a:rPr lang="en-US" sz="1800" dirty="0"/>
              <a:t>Dan Mancuso, gWorks</a:t>
            </a:r>
          </a:p>
        </p:txBody>
      </p:sp>
    </p:spTree>
    <p:extLst>
      <p:ext uri="{BB962C8B-B14F-4D97-AF65-F5344CB8AC3E}">
        <p14:creationId xmlns:p14="http://schemas.microsoft.com/office/powerpoint/2010/main" val="31583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Title"/>
          <p:cNvSpPr/>
          <p:nvPr/>
        </p:nvSpPr>
        <p:spPr>
          <a:xfrm>
            <a:off x="723900" y="514352"/>
            <a:ext cx="10744200" cy="78740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Why listen to me</a:t>
            </a:r>
          </a:p>
        </p:txBody>
      </p:sp>
      <p:sp>
        <p:nvSpPr>
          <p:cNvPr id="202" name="Card 1"/>
          <p:cNvSpPr/>
          <p:nvPr/>
        </p:nvSpPr>
        <p:spPr>
          <a:xfrm>
            <a:off x="635000" y="1854200"/>
            <a:ext cx="2552700" cy="31242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4" name="Heading 1"/>
          <p:cNvSpPr/>
          <p:nvPr/>
        </p:nvSpPr>
        <p:spPr>
          <a:xfrm>
            <a:off x="1003300" y="2501896"/>
            <a:ext cx="1905000" cy="508000"/>
          </a:xfrm>
          <a:prstGeom prst="rect">
            <a:avLst/>
          </a:prstGeom>
          <a:noFill/>
          <a:ln>
            <a:noFill/>
          </a:ln>
        </p:spPr>
        <p:txBody>
          <a:bodyPr wrap="square" lIns="0" tIns="0" rIns="0" bIns="0" rtlCol="0" anchor="ctr">
            <a:noAutofit/>
          </a:bodyPr>
          <a:lstStyle/>
          <a:p>
            <a:pPr algn="l">
              <a:spcBef>
                <a:spcPts val="0"/>
              </a:spcBef>
              <a:spcAft>
                <a:spcPts val="0"/>
              </a:spcAft>
              <a:buNone/>
            </a:pPr>
            <a:r>
              <a:rPr lang="en-US" sz="2200" b="1" dirty="0">
                <a:solidFill>
                  <a:srgbClr val="115757"/>
                </a:solidFill>
                <a:latin typeface="Raleway"/>
              </a:rPr>
              <a:t>25 years</a:t>
            </a:r>
          </a:p>
        </p:txBody>
      </p:sp>
      <p:sp>
        <p:nvSpPr>
          <p:cNvPr id="205" name="Body 1"/>
          <p:cNvSpPr/>
          <p:nvPr/>
        </p:nvSpPr>
        <p:spPr>
          <a:xfrm>
            <a:off x="1003300" y="3111496"/>
            <a:ext cx="1905000" cy="12700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b="0" dirty="0">
                <a:solidFill>
                  <a:srgbClr val="545162"/>
                </a:solidFill>
                <a:latin typeface="+mn-lt"/>
              </a:rPr>
              <a:t>Building software, 15 of them leading teams</a:t>
            </a:r>
          </a:p>
        </p:txBody>
      </p:sp>
      <p:sp>
        <p:nvSpPr>
          <p:cNvPr id="206" name="Card 2"/>
          <p:cNvSpPr/>
          <p:nvPr/>
        </p:nvSpPr>
        <p:spPr>
          <a:xfrm>
            <a:off x="3420110" y="1854200"/>
            <a:ext cx="2552700" cy="31242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8" name="Heading 2"/>
          <p:cNvSpPr/>
          <p:nvPr/>
        </p:nvSpPr>
        <p:spPr>
          <a:xfrm>
            <a:off x="3788410" y="2501896"/>
            <a:ext cx="1905000" cy="508000"/>
          </a:xfrm>
          <a:prstGeom prst="rect">
            <a:avLst/>
          </a:prstGeom>
          <a:noFill/>
          <a:ln>
            <a:noFill/>
          </a:ln>
        </p:spPr>
        <p:txBody>
          <a:bodyPr wrap="square" lIns="0" tIns="0" rIns="0" bIns="0" rtlCol="0" anchor="ctr">
            <a:noAutofit/>
          </a:bodyPr>
          <a:lstStyle/>
          <a:p>
            <a:pPr algn="l">
              <a:spcBef>
                <a:spcPts val="0"/>
              </a:spcBef>
              <a:spcAft>
                <a:spcPts val="0"/>
              </a:spcAft>
              <a:buNone/>
            </a:pPr>
            <a:r>
              <a:rPr lang="en-US" sz="2200" b="1" dirty="0">
                <a:solidFill>
                  <a:srgbClr val="115757"/>
                </a:solidFill>
                <a:latin typeface="Raleway"/>
              </a:rPr>
              <a:t>AWS</a:t>
            </a:r>
          </a:p>
        </p:txBody>
      </p:sp>
      <p:sp>
        <p:nvSpPr>
          <p:cNvPr id="209" name="Body 2"/>
          <p:cNvSpPr/>
          <p:nvPr/>
        </p:nvSpPr>
        <p:spPr>
          <a:xfrm>
            <a:off x="3788410" y="3111496"/>
            <a:ext cx="1905000" cy="12700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b="0" dirty="0">
                <a:solidFill>
                  <a:srgbClr val="545162"/>
                </a:solidFill>
                <a:latin typeface="+mn-lt"/>
              </a:rPr>
              <a:t>On the team that builds the password vault for Fortune 500 companies</a:t>
            </a:r>
          </a:p>
        </p:txBody>
      </p:sp>
      <p:sp>
        <p:nvSpPr>
          <p:cNvPr id="210" name="Card 3"/>
          <p:cNvSpPr/>
          <p:nvPr/>
        </p:nvSpPr>
        <p:spPr>
          <a:xfrm>
            <a:off x="6205220" y="1854200"/>
            <a:ext cx="2552700" cy="31242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12" name="Heading 3"/>
          <p:cNvSpPr/>
          <p:nvPr/>
        </p:nvSpPr>
        <p:spPr>
          <a:xfrm>
            <a:off x="6573520" y="2501896"/>
            <a:ext cx="1905000" cy="508000"/>
          </a:xfrm>
          <a:prstGeom prst="rect">
            <a:avLst/>
          </a:prstGeom>
          <a:noFill/>
          <a:ln>
            <a:noFill/>
          </a:ln>
        </p:spPr>
        <p:txBody>
          <a:bodyPr wrap="square" lIns="0" tIns="0" rIns="0" bIns="0" rtlCol="0" anchor="ctr">
            <a:noAutofit/>
          </a:bodyPr>
          <a:lstStyle/>
          <a:p>
            <a:pPr algn="l">
              <a:spcBef>
                <a:spcPts val="0"/>
              </a:spcBef>
              <a:spcAft>
                <a:spcPts val="0"/>
              </a:spcAft>
              <a:buNone/>
            </a:pPr>
            <a:r>
              <a:rPr lang="en-US" sz="2200" b="1" dirty="0">
                <a:solidFill>
                  <a:srgbClr val="115757"/>
                </a:solidFill>
                <a:latin typeface="Raleway"/>
              </a:rPr>
              <a:t>Standards</a:t>
            </a:r>
          </a:p>
        </p:txBody>
      </p:sp>
      <p:sp>
        <p:nvSpPr>
          <p:cNvPr id="213" name="Body 3"/>
          <p:cNvSpPr/>
          <p:nvPr/>
        </p:nvSpPr>
        <p:spPr>
          <a:xfrm>
            <a:off x="6573520" y="3111496"/>
            <a:ext cx="1905000" cy="12700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b="0" dirty="0">
                <a:solidFill>
                  <a:srgbClr val="545162"/>
                </a:solidFill>
                <a:latin typeface="+mn-lt"/>
              </a:rPr>
              <a:t>Built systems held to credit-card, hospital and auditor standards</a:t>
            </a:r>
          </a:p>
        </p:txBody>
      </p:sp>
      <p:sp>
        <p:nvSpPr>
          <p:cNvPr id="214" name="Card 4"/>
          <p:cNvSpPr/>
          <p:nvPr/>
        </p:nvSpPr>
        <p:spPr>
          <a:xfrm>
            <a:off x="8990330" y="1854200"/>
            <a:ext cx="2552700" cy="31242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16" name="Heading 4"/>
          <p:cNvSpPr/>
          <p:nvPr/>
        </p:nvSpPr>
        <p:spPr>
          <a:xfrm>
            <a:off x="9358630" y="2501896"/>
            <a:ext cx="1905000" cy="508000"/>
          </a:xfrm>
          <a:prstGeom prst="rect">
            <a:avLst/>
          </a:prstGeom>
          <a:noFill/>
          <a:ln>
            <a:noFill/>
          </a:ln>
        </p:spPr>
        <p:txBody>
          <a:bodyPr wrap="square" lIns="0" tIns="0" rIns="0" bIns="0" rtlCol="0" anchor="ctr">
            <a:noAutofit/>
          </a:bodyPr>
          <a:lstStyle/>
          <a:p>
            <a:pPr algn="l">
              <a:spcBef>
                <a:spcPts val="0"/>
              </a:spcBef>
              <a:spcAft>
                <a:spcPts val="0"/>
              </a:spcAft>
              <a:buNone/>
            </a:pPr>
            <a:r>
              <a:rPr lang="en-US" sz="2200" b="1" dirty="0">
                <a:solidFill>
                  <a:srgbClr val="115757"/>
                </a:solidFill>
                <a:latin typeface="Raleway"/>
              </a:rPr>
              <a:t>Today</a:t>
            </a:r>
          </a:p>
        </p:txBody>
      </p:sp>
      <p:sp>
        <p:nvSpPr>
          <p:cNvPr id="217" name="Body 4"/>
          <p:cNvSpPr/>
          <p:nvPr/>
        </p:nvSpPr>
        <p:spPr>
          <a:xfrm>
            <a:off x="9358630" y="3111496"/>
            <a:ext cx="1905000" cy="12700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b="0" dirty="0">
                <a:solidFill>
                  <a:srgbClr val="545162"/>
                </a:solidFill>
                <a:latin typeface="+mn-lt"/>
              </a:rPr>
              <a:t>Platform and security engineering at gWorks</a:t>
            </a:r>
          </a:p>
        </p:txBody>
      </p:sp>
      <p:sp>
        <p:nvSpPr>
          <p:cNvPr id="2" name="Gold bar 1">
            <a:extLst>
              <a:ext uri="{FF2B5EF4-FFF2-40B4-BE49-F238E27FC236}">
                <a16:creationId xmlns:a16="http://schemas.microsoft.com/office/drawing/2014/main" id="{37891CF3-C2F8-4544-BB19-7D6BC9EC6AFE}"/>
              </a:ext>
            </a:extLst>
          </p:cNvPr>
          <p:cNvSpPr/>
          <p:nvPr/>
        </p:nvSpPr>
        <p:spPr>
          <a:xfrm>
            <a:off x="635000" y="1854200"/>
            <a:ext cx="2552700" cy="76200"/>
          </a:xfrm>
          <a:prstGeom prst="rect">
            <a:avLst/>
          </a:prstGeom>
          <a:solidFill>
            <a:srgbClr val="FABC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 name="Gold bar 2">
            <a:extLst>
              <a:ext uri="{FF2B5EF4-FFF2-40B4-BE49-F238E27FC236}">
                <a16:creationId xmlns:a16="http://schemas.microsoft.com/office/drawing/2014/main" id="{3001D013-7BBB-E24D-9F5F-742B1EF3EFDC}"/>
              </a:ext>
            </a:extLst>
          </p:cNvPr>
          <p:cNvSpPr/>
          <p:nvPr/>
        </p:nvSpPr>
        <p:spPr>
          <a:xfrm>
            <a:off x="3420110" y="1854200"/>
            <a:ext cx="2552700" cy="76200"/>
          </a:xfrm>
          <a:prstGeom prst="rect">
            <a:avLst/>
          </a:prstGeom>
          <a:solidFill>
            <a:srgbClr val="FABC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Gold bar 3">
            <a:extLst>
              <a:ext uri="{FF2B5EF4-FFF2-40B4-BE49-F238E27FC236}">
                <a16:creationId xmlns:a16="http://schemas.microsoft.com/office/drawing/2014/main" id="{2A435649-CDA9-F843-AF4B-002EC9D4AD39}"/>
              </a:ext>
            </a:extLst>
          </p:cNvPr>
          <p:cNvSpPr/>
          <p:nvPr/>
        </p:nvSpPr>
        <p:spPr>
          <a:xfrm>
            <a:off x="6205220" y="1854200"/>
            <a:ext cx="2552700" cy="76200"/>
          </a:xfrm>
          <a:prstGeom prst="rect">
            <a:avLst/>
          </a:prstGeom>
          <a:solidFill>
            <a:srgbClr val="FABC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Gold bar 4">
            <a:extLst>
              <a:ext uri="{FF2B5EF4-FFF2-40B4-BE49-F238E27FC236}">
                <a16:creationId xmlns:a16="http://schemas.microsoft.com/office/drawing/2014/main" id="{A99F2198-51D4-0D48-A6E1-67EEE43C4B1C}"/>
              </a:ext>
            </a:extLst>
          </p:cNvPr>
          <p:cNvSpPr/>
          <p:nvPr/>
        </p:nvSpPr>
        <p:spPr>
          <a:xfrm>
            <a:off x="8990330" y="1854200"/>
            <a:ext cx="2552700" cy="76200"/>
          </a:xfrm>
          <a:prstGeom prst="rect">
            <a:avLst/>
          </a:prstGeom>
          <a:solidFill>
            <a:srgbClr val="FABC1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extLst>
      <p:ext uri="{BB962C8B-B14F-4D97-AF65-F5344CB8AC3E}">
        <p14:creationId xmlns:p14="http://schemas.microsoft.com/office/powerpoint/2010/main" val="1562963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Title"/>
          <p:cNvSpPr/>
          <p:nvPr/>
        </p:nvSpPr>
        <p:spPr>
          <a:xfrm>
            <a:off x="723900" y="457200"/>
            <a:ext cx="10744200" cy="78740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Security is a shared job</a:t>
            </a:r>
          </a:p>
        </p:txBody>
      </p:sp>
      <p:sp>
        <p:nvSpPr>
          <p:cNvPr id="201" name="Head gWorks"/>
          <p:cNvSpPr/>
          <p:nvPr/>
        </p:nvSpPr>
        <p:spPr>
          <a:xfrm>
            <a:off x="635000" y="1270000"/>
            <a:ext cx="5283200" cy="482600"/>
          </a:xfrm>
          <a:prstGeom prst="rect">
            <a:avLst/>
          </a:prstGeom>
          <a:noFill/>
          <a:ln>
            <a:noFill/>
          </a:ln>
        </p:spPr>
        <p:txBody>
          <a:bodyPr wrap="square" lIns="50800" tIns="0" rIns="0" bIns="0" rtlCol="0" anchor="ctr">
            <a:noAutofit/>
          </a:bodyPr>
          <a:lstStyle/>
          <a:p>
            <a:pPr algn="l">
              <a:spcBef>
                <a:spcPts val="0"/>
              </a:spcBef>
              <a:spcAft>
                <a:spcPts val="0"/>
              </a:spcAft>
              <a:buNone/>
            </a:pPr>
            <a:r>
              <a:rPr lang="en-US" sz="2200" b="1" dirty="0">
                <a:solidFill>
                  <a:schemeClr val="tx1">
                    <a:lumMod val="65000"/>
                    <a:lumOff val="35000"/>
                  </a:schemeClr>
                </a:solidFill>
                <a:latin typeface="Calibri" panose="020F0502020204030204" pitchFamily="34" charset="0"/>
                <a:cs typeface="Calibri" panose="020F0502020204030204" pitchFamily="34" charset="0"/>
              </a:rPr>
              <a:t>gWorks protects</a:t>
            </a:r>
          </a:p>
        </p:txBody>
      </p:sp>
      <p:sp>
        <p:nvSpPr>
          <p:cNvPr id="202" name="Head You"/>
          <p:cNvSpPr/>
          <p:nvPr/>
        </p:nvSpPr>
        <p:spPr>
          <a:xfrm>
            <a:off x="6273800" y="1270000"/>
            <a:ext cx="5283200" cy="482600"/>
          </a:xfrm>
          <a:prstGeom prst="rect">
            <a:avLst/>
          </a:prstGeom>
          <a:noFill/>
          <a:ln>
            <a:noFill/>
          </a:ln>
        </p:spPr>
        <p:txBody>
          <a:bodyPr wrap="square" lIns="50800" tIns="0" rIns="0" bIns="0" rtlCol="0" anchor="ctr">
            <a:noAutofit/>
          </a:bodyPr>
          <a:lstStyle/>
          <a:p>
            <a:pPr algn="l">
              <a:spcBef>
                <a:spcPts val="0"/>
              </a:spcBef>
              <a:spcAft>
                <a:spcPts val="0"/>
              </a:spcAft>
              <a:buNone/>
            </a:pPr>
            <a:r>
              <a:rPr lang="en-US" sz="2200" b="1" dirty="0">
                <a:solidFill>
                  <a:schemeClr val="tx1">
                    <a:lumMod val="65000"/>
                    <a:lumOff val="35000"/>
                  </a:schemeClr>
                </a:solidFill>
                <a:latin typeface="Calibri" panose="020F0502020204030204" pitchFamily="34" charset="0"/>
                <a:cs typeface="Calibri" panose="020F0502020204030204" pitchFamily="34" charset="0"/>
              </a:rPr>
              <a:t>You protect</a:t>
            </a:r>
          </a:p>
        </p:txBody>
      </p:sp>
      <p:sp>
        <p:nvSpPr>
          <p:cNvPr id="203" name="gWorks row 1"/>
          <p:cNvSpPr/>
          <p:nvPr/>
        </p:nvSpPr>
        <p:spPr>
          <a:xfrm>
            <a:off x="635000" y="1803400"/>
            <a:ext cx="5283200" cy="787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304800" tIns="0" rIns="203200" bIns="0" rtlCol="0" anchor="ctr">
            <a:noAutofit/>
          </a:bodyPr>
          <a:lstStyle/>
          <a:p>
            <a:pPr algn="l">
              <a:spcBef>
                <a:spcPts val="0"/>
              </a:spcBef>
              <a:spcAft>
                <a:spcPts val="100"/>
              </a:spcAft>
              <a:buNone/>
            </a:pPr>
            <a:r>
              <a:rPr lang="en-US" sz="1800" b="1" dirty="0">
                <a:solidFill>
                  <a:srgbClr val="115757"/>
                </a:solidFill>
                <a:latin typeface="Raleway"/>
              </a:rPr>
              <a:t>The building</a:t>
            </a:r>
          </a:p>
          <a:p>
            <a:pPr algn="l">
              <a:spcBef>
                <a:spcPts val="0"/>
              </a:spcBef>
              <a:spcAft>
                <a:spcPts val="0"/>
              </a:spcAft>
              <a:buNone/>
            </a:pPr>
            <a:r>
              <a:rPr lang="en-US" sz="1600" b="0" dirty="0">
                <a:solidFill>
                  <a:srgbClr val="545162"/>
                </a:solidFill>
                <a:latin typeface="+mn-lt"/>
              </a:rPr>
              <a:t>Servers, network, and data centers</a:t>
            </a:r>
          </a:p>
        </p:txBody>
      </p:sp>
      <p:sp>
        <p:nvSpPr>
          <p:cNvPr id="204" name="gWorks bar 1"/>
          <p:cNvSpPr/>
          <p:nvPr/>
        </p:nvSpPr>
        <p:spPr>
          <a:xfrm>
            <a:off x="635000" y="1803400"/>
            <a:ext cx="76200" cy="787400"/>
          </a:xfrm>
          <a:prstGeom prst="rect">
            <a:avLst/>
          </a:prstGeom>
          <a:solidFill>
            <a:srgbClr val="115757"/>
          </a:solidFill>
          <a:ln>
            <a:noFill/>
          </a:ln>
        </p:spPr>
        <p:txBody>
          <a:bodyPr wrap="square" lIns="0" tIns="0" rIns="0" bIns="0" rtlCol="0" anchor="ctr">
            <a:noAutofit/>
          </a:bodyPr>
          <a:lstStyle/>
          <a:p>
            <a:endParaRPr lang="en-US" dirty="0"/>
          </a:p>
        </p:txBody>
      </p:sp>
      <p:sp>
        <p:nvSpPr>
          <p:cNvPr id="205" name="gWorks row 2"/>
          <p:cNvSpPr/>
          <p:nvPr/>
        </p:nvSpPr>
        <p:spPr>
          <a:xfrm>
            <a:off x="635000" y="2768600"/>
            <a:ext cx="5283200" cy="787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304800" tIns="0" rIns="203200" bIns="0" rtlCol="0" anchor="ctr">
            <a:noAutofit/>
          </a:bodyPr>
          <a:lstStyle/>
          <a:p>
            <a:pPr algn="l">
              <a:spcBef>
                <a:spcPts val="0"/>
              </a:spcBef>
              <a:spcAft>
                <a:spcPts val="100"/>
              </a:spcAft>
              <a:buNone/>
            </a:pPr>
            <a:r>
              <a:rPr lang="en-US" sz="1800" b="1" dirty="0">
                <a:solidFill>
                  <a:srgbClr val="115757"/>
                </a:solidFill>
                <a:latin typeface="Raleway"/>
              </a:rPr>
              <a:t>The locks and guards</a:t>
            </a:r>
          </a:p>
          <a:p>
            <a:pPr algn="l">
              <a:spcBef>
                <a:spcPts val="0"/>
              </a:spcBef>
              <a:spcAft>
                <a:spcPts val="0"/>
              </a:spcAft>
              <a:buNone/>
            </a:pPr>
            <a:r>
              <a:rPr lang="en-US" sz="1600" b="0" dirty="0">
                <a:solidFill>
                  <a:srgbClr val="545162"/>
                </a:solidFill>
                <a:latin typeface="+mn-lt"/>
              </a:rPr>
              <a:t>Firewall, login monitoring, encryption</a:t>
            </a:r>
          </a:p>
        </p:txBody>
      </p:sp>
      <p:sp>
        <p:nvSpPr>
          <p:cNvPr id="206" name="gWorks bar 2"/>
          <p:cNvSpPr/>
          <p:nvPr/>
        </p:nvSpPr>
        <p:spPr>
          <a:xfrm>
            <a:off x="635000" y="2768600"/>
            <a:ext cx="76200" cy="787400"/>
          </a:xfrm>
          <a:prstGeom prst="rect">
            <a:avLst/>
          </a:prstGeom>
          <a:solidFill>
            <a:srgbClr val="115757"/>
          </a:solidFill>
          <a:ln>
            <a:noFill/>
          </a:ln>
        </p:spPr>
        <p:txBody>
          <a:bodyPr wrap="square" lIns="0" tIns="0" rIns="0" bIns="0" rtlCol="0" anchor="ctr">
            <a:noAutofit/>
          </a:bodyPr>
          <a:lstStyle/>
          <a:p>
            <a:endParaRPr lang="en-US" dirty="0"/>
          </a:p>
        </p:txBody>
      </p:sp>
      <p:sp>
        <p:nvSpPr>
          <p:cNvPr id="207" name="gWorks row 3"/>
          <p:cNvSpPr/>
          <p:nvPr/>
        </p:nvSpPr>
        <p:spPr>
          <a:xfrm>
            <a:off x="635000" y="3733800"/>
            <a:ext cx="5283200" cy="787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304800" tIns="0" rIns="203200" bIns="0" rtlCol="0" anchor="ctr">
            <a:noAutofit/>
          </a:bodyPr>
          <a:lstStyle/>
          <a:p>
            <a:pPr algn="l">
              <a:spcBef>
                <a:spcPts val="0"/>
              </a:spcBef>
              <a:spcAft>
                <a:spcPts val="100"/>
              </a:spcAft>
              <a:buNone/>
            </a:pPr>
            <a:r>
              <a:rPr lang="en-US" sz="1800" b="1" dirty="0">
                <a:solidFill>
                  <a:srgbClr val="115757"/>
                </a:solidFill>
                <a:latin typeface="Raleway"/>
              </a:rPr>
              <a:t>The vault</a:t>
            </a:r>
          </a:p>
          <a:p>
            <a:pPr algn="l">
              <a:spcBef>
                <a:spcPts val="0"/>
              </a:spcBef>
              <a:spcAft>
                <a:spcPts val="0"/>
              </a:spcAft>
              <a:buNone/>
            </a:pPr>
            <a:r>
              <a:rPr lang="en-US" sz="1600" b="0" dirty="0">
                <a:solidFill>
                  <a:srgbClr val="545162"/>
                </a:solidFill>
                <a:latin typeface="+mn-lt"/>
              </a:rPr>
              <a:t>Backups, the audit trail, card payments</a:t>
            </a:r>
          </a:p>
        </p:txBody>
      </p:sp>
      <p:sp>
        <p:nvSpPr>
          <p:cNvPr id="208" name="gWorks bar 3"/>
          <p:cNvSpPr/>
          <p:nvPr/>
        </p:nvSpPr>
        <p:spPr>
          <a:xfrm>
            <a:off x="635000" y="3733800"/>
            <a:ext cx="76200" cy="787400"/>
          </a:xfrm>
          <a:prstGeom prst="rect">
            <a:avLst/>
          </a:prstGeom>
          <a:solidFill>
            <a:srgbClr val="115757"/>
          </a:solidFill>
          <a:ln>
            <a:noFill/>
          </a:ln>
        </p:spPr>
        <p:txBody>
          <a:bodyPr wrap="square" lIns="0" tIns="0" rIns="0" bIns="0" rtlCol="0" anchor="ctr">
            <a:noAutofit/>
          </a:bodyPr>
          <a:lstStyle/>
          <a:p>
            <a:endParaRPr lang="en-US" dirty="0"/>
          </a:p>
        </p:txBody>
      </p:sp>
      <p:sp>
        <p:nvSpPr>
          <p:cNvPr id="209" name="gWorks row 4"/>
          <p:cNvSpPr/>
          <p:nvPr/>
        </p:nvSpPr>
        <p:spPr>
          <a:xfrm>
            <a:off x="635000" y="4699000"/>
            <a:ext cx="5283200" cy="787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304800" tIns="0" rIns="203200" bIns="0" rtlCol="0" anchor="ctr">
            <a:noAutofit/>
          </a:bodyPr>
          <a:lstStyle/>
          <a:p>
            <a:pPr algn="l">
              <a:spcBef>
                <a:spcPts val="0"/>
              </a:spcBef>
              <a:spcAft>
                <a:spcPts val="100"/>
              </a:spcAft>
              <a:buNone/>
            </a:pPr>
            <a:r>
              <a:rPr lang="en-US" sz="1800" b="1" dirty="0">
                <a:solidFill>
                  <a:srgbClr val="115757"/>
                </a:solidFill>
                <a:latin typeface="Raleway"/>
              </a:rPr>
              <a:t>The maintenance crew</a:t>
            </a:r>
          </a:p>
          <a:p>
            <a:pPr algn="l">
              <a:spcBef>
                <a:spcPts val="0"/>
              </a:spcBef>
              <a:spcAft>
                <a:spcPts val="0"/>
              </a:spcAft>
              <a:buNone/>
            </a:pPr>
            <a:r>
              <a:rPr lang="en-US" sz="1600" b="0" dirty="0">
                <a:solidFill>
                  <a:srgbClr val="545162"/>
                </a:solidFill>
                <a:latin typeface="+mn-lt"/>
              </a:rPr>
              <a:t>Updates, monitoring, alarms</a:t>
            </a:r>
          </a:p>
        </p:txBody>
      </p:sp>
      <p:sp>
        <p:nvSpPr>
          <p:cNvPr id="210" name="gWorks bar 4"/>
          <p:cNvSpPr/>
          <p:nvPr/>
        </p:nvSpPr>
        <p:spPr>
          <a:xfrm>
            <a:off x="635000" y="4699000"/>
            <a:ext cx="76200" cy="787400"/>
          </a:xfrm>
          <a:prstGeom prst="rect">
            <a:avLst/>
          </a:prstGeom>
          <a:solidFill>
            <a:srgbClr val="115757"/>
          </a:solidFill>
          <a:ln>
            <a:noFill/>
          </a:ln>
        </p:spPr>
        <p:txBody>
          <a:bodyPr wrap="square" lIns="0" tIns="0" rIns="0" bIns="0" rtlCol="0" anchor="ctr">
            <a:noAutofit/>
          </a:bodyPr>
          <a:lstStyle/>
          <a:p>
            <a:endParaRPr lang="en-US" dirty="0"/>
          </a:p>
        </p:txBody>
      </p:sp>
      <p:sp>
        <p:nvSpPr>
          <p:cNvPr id="211" name="You row 1"/>
          <p:cNvSpPr/>
          <p:nvPr/>
        </p:nvSpPr>
        <p:spPr>
          <a:xfrm>
            <a:off x="6273800" y="1803400"/>
            <a:ext cx="5283200" cy="787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304800" tIns="0" rIns="203200" bIns="0" rtlCol="0" anchor="ctr">
            <a:noAutofit/>
          </a:bodyPr>
          <a:lstStyle/>
          <a:p>
            <a:pPr algn="l">
              <a:spcBef>
                <a:spcPts val="0"/>
              </a:spcBef>
              <a:spcAft>
                <a:spcPts val="0"/>
              </a:spcAft>
              <a:buNone/>
            </a:pPr>
            <a:r>
              <a:rPr lang="en-US" sz="1800" b="1" dirty="0">
                <a:solidFill>
                  <a:srgbClr val="302C2D"/>
                </a:solidFill>
                <a:latin typeface="Raleway"/>
              </a:rPr>
              <a:t>Your login and your password</a:t>
            </a:r>
          </a:p>
        </p:txBody>
      </p:sp>
      <p:sp>
        <p:nvSpPr>
          <p:cNvPr id="212" name="You bar 1"/>
          <p:cNvSpPr/>
          <p:nvPr/>
        </p:nvSpPr>
        <p:spPr>
          <a:xfrm>
            <a:off x="6273800" y="1803400"/>
            <a:ext cx="76200" cy="787400"/>
          </a:xfrm>
          <a:prstGeom prst="rect">
            <a:avLst/>
          </a:prstGeom>
          <a:solidFill>
            <a:srgbClr val="FABC1B"/>
          </a:solidFill>
          <a:ln>
            <a:noFill/>
          </a:ln>
        </p:spPr>
        <p:txBody>
          <a:bodyPr wrap="square" lIns="0" tIns="0" rIns="0" bIns="0" rtlCol="0" anchor="ctr">
            <a:noAutofit/>
          </a:bodyPr>
          <a:lstStyle/>
          <a:p>
            <a:endParaRPr lang="en-US" dirty="0"/>
          </a:p>
        </p:txBody>
      </p:sp>
      <p:sp>
        <p:nvSpPr>
          <p:cNvPr id="213" name="You row 2"/>
          <p:cNvSpPr/>
          <p:nvPr/>
        </p:nvSpPr>
        <p:spPr>
          <a:xfrm>
            <a:off x="6273800" y="2768600"/>
            <a:ext cx="5283200" cy="787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304800" tIns="0" rIns="203200" bIns="0" rtlCol="0" anchor="ctr">
            <a:noAutofit/>
          </a:bodyPr>
          <a:lstStyle/>
          <a:p>
            <a:pPr algn="l">
              <a:spcBef>
                <a:spcPts val="0"/>
              </a:spcBef>
              <a:spcAft>
                <a:spcPts val="0"/>
              </a:spcAft>
              <a:buNone/>
            </a:pPr>
            <a:r>
              <a:rPr lang="en-US" sz="1800" b="1" dirty="0">
                <a:solidFill>
                  <a:srgbClr val="302C2D"/>
                </a:solidFill>
                <a:latin typeface="Raleway"/>
              </a:rPr>
              <a:t>Your inbox, and what you click</a:t>
            </a:r>
          </a:p>
        </p:txBody>
      </p:sp>
      <p:sp>
        <p:nvSpPr>
          <p:cNvPr id="214" name="You bar 2"/>
          <p:cNvSpPr/>
          <p:nvPr/>
        </p:nvSpPr>
        <p:spPr>
          <a:xfrm>
            <a:off x="6273800" y="2768600"/>
            <a:ext cx="76200" cy="787400"/>
          </a:xfrm>
          <a:prstGeom prst="rect">
            <a:avLst/>
          </a:prstGeom>
          <a:solidFill>
            <a:srgbClr val="FABC1B"/>
          </a:solidFill>
          <a:ln>
            <a:noFill/>
          </a:ln>
        </p:spPr>
        <p:txBody>
          <a:bodyPr wrap="square" lIns="0" tIns="0" rIns="0" bIns="0" rtlCol="0" anchor="ctr">
            <a:noAutofit/>
          </a:bodyPr>
          <a:lstStyle/>
          <a:p>
            <a:endParaRPr lang="en-US" dirty="0"/>
          </a:p>
        </p:txBody>
      </p:sp>
      <p:sp>
        <p:nvSpPr>
          <p:cNvPr id="215" name="You row 3"/>
          <p:cNvSpPr/>
          <p:nvPr/>
        </p:nvSpPr>
        <p:spPr>
          <a:xfrm>
            <a:off x="6273800" y="3733800"/>
            <a:ext cx="5283200" cy="787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304800" tIns="0" rIns="203200" bIns="0" rtlCol="0" anchor="ctr">
            <a:noAutofit/>
          </a:bodyPr>
          <a:lstStyle/>
          <a:p>
            <a:pPr algn="l">
              <a:spcBef>
                <a:spcPts val="0"/>
              </a:spcBef>
              <a:spcAft>
                <a:spcPts val="0"/>
              </a:spcAft>
              <a:buNone/>
            </a:pPr>
            <a:r>
              <a:rPr lang="en-US" sz="1800" b="1" dirty="0">
                <a:solidFill>
                  <a:srgbClr val="302C2D"/>
                </a:solidFill>
                <a:latin typeface="Raleway"/>
              </a:rPr>
              <a:t>Your computer, and your desk</a:t>
            </a:r>
          </a:p>
        </p:txBody>
      </p:sp>
      <p:sp>
        <p:nvSpPr>
          <p:cNvPr id="216" name="You bar 3"/>
          <p:cNvSpPr/>
          <p:nvPr/>
        </p:nvSpPr>
        <p:spPr>
          <a:xfrm>
            <a:off x="6273800" y="3733800"/>
            <a:ext cx="76200" cy="787400"/>
          </a:xfrm>
          <a:prstGeom prst="rect">
            <a:avLst/>
          </a:prstGeom>
          <a:solidFill>
            <a:srgbClr val="FABC1B"/>
          </a:solidFill>
          <a:ln>
            <a:noFill/>
          </a:ln>
        </p:spPr>
        <p:txBody>
          <a:bodyPr wrap="square" lIns="0" tIns="0" rIns="0" bIns="0" rtlCol="0" anchor="ctr">
            <a:noAutofit/>
          </a:bodyPr>
          <a:lstStyle/>
          <a:p>
            <a:endParaRPr lang="en-US" dirty="0"/>
          </a:p>
        </p:txBody>
      </p:sp>
      <p:sp>
        <p:nvSpPr>
          <p:cNvPr id="217" name="You row 4"/>
          <p:cNvSpPr/>
          <p:nvPr/>
        </p:nvSpPr>
        <p:spPr>
          <a:xfrm>
            <a:off x="6273800" y="4699000"/>
            <a:ext cx="5283200" cy="787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304800" tIns="0" rIns="203200" bIns="0" rtlCol="0" anchor="ctr">
            <a:noAutofit/>
          </a:bodyPr>
          <a:lstStyle/>
          <a:p>
            <a:pPr algn="l">
              <a:spcBef>
                <a:spcPts val="0"/>
              </a:spcBef>
              <a:spcAft>
                <a:spcPts val="0"/>
              </a:spcAft>
              <a:buNone/>
            </a:pPr>
            <a:r>
              <a:rPr lang="en-US" sz="1800" b="1" dirty="0">
                <a:solidFill>
                  <a:srgbClr val="302C2D"/>
                </a:solidFill>
                <a:latin typeface="Raleway"/>
              </a:rPr>
              <a:t>Any data you take out of the system</a:t>
            </a:r>
          </a:p>
        </p:txBody>
      </p:sp>
      <p:sp>
        <p:nvSpPr>
          <p:cNvPr id="218" name="You bar 4"/>
          <p:cNvSpPr/>
          <p:nvPr/>
        </p:nvSpPr>
        <p:spPr>
          <a:xfrm>
            <a:off x="6273800" y="4699000"/>
            <a:ext cx="76200" cy="787400"/>
          </a:xfrm>
          <a:prstGeom prst="rect">
            <a:avLst/>
          </a:prstGeom>
          <a:solidFill>
            <a:srgbClr val="FABC1B"/>
          </a:solidFill>
          <a:ln>
            <a:noFill/>
          </a:ln>
        </p:spPr>
        <p:txBody>
          <a:bodyPr wrap="square" lIns="0" tIns="0" rIns="0" bIns="0" rtlCol="0" anchor="ctr">
            <a:noAutofit/>
          </a:bodyPr>
          <a:lstStyle/>
          <a:p>
            <a:endParaRPr lang="en-US" dirty="0"/>
          </a:p>
        </p:txBody>
      </p:sp>
      <p:sp>
        <p:nvSpPr>
          <p:cNvPr id="219" name="Band"/>
          <p:cNvSpPr/>
          <p:nvPr/>
        </p:nvSpPr>
        <p:spPr>
          <a:xfrm>
            <a:off x="635000" y="5842000"/>
            <a:ext cx="10922000" cy="609600"/>
          </a:xfrm>
          <a:prstGeom prst="rect">
            <a:avLst/>
          </a:prstGeom>
          <a:solidFill>
            <a:srgbClr val="115757"/>
          </a:solidFill>
          <a:ln>
            <a:noFill/>
          </a:ln>
        </p:spPr>
        <p:txBody>
          <a:bodyPr wrap="square" lIns="304800" tIns="0" rIns="304800" bIns="0" rtlCol="0" anchor="ctr">
            <a:noAutofit/>
          </a:bodyPr>
          <a:lstStyle/>
          <a:p>
            <a:pPr algn="ctr">
              <a:spcBef>
                <a:spcPts val="0"/>
              </a:spcBef>
              <a:spcAft>
                <a:spcPts val="0"/>
              </a:spcAft>
              <a:buNone/>
            </a:pPr>
            <a:r>
              <a:rPr lang="en-US" sz="2000" b="0" dirty="0">
                <a:solidFill>
                  <a:srgbClr val="FFFFFF"/>
                </a:solidFill>
                <a:latin typeface="Raleway"/>
              </a:rPr>
              <a:t>We lock the building. </a:t>
            </a:r>
            <a:r>
              <a:rPr lang="en-US" sz="2000" b="1" dirty="0">
                <a:solidFill>
                  <a:srgbClr val="FABC1B"/>
                </a:solidFill>
                <a:latin typeface="Raleway"/>
              </a:rPr>
              <a:t>You hold the key.</a:t>
            </a:r>
          </a:p>
        </p:txBody>
      </p:sp>
    </p:spTree>
    <p:extLst>
      <p:ext uri="{BB962C8B-B14F-4D97-AF65-F5344CB8AC3E}">
        <p14:creationId xmlns:p14="http://schemas.microsoft.com/office/powerpoint/2010/main" val="1141794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10" name="title100"/>
          <p:cNvSpPr>
            <a:spLocks noGrp="1"/>
          </p:cNvSpPr>
          <p:nvPr>
            <p:ph type="title" idx="100"/>
          </p:nvPr>
        </p:nvSpPr>
        <p:spPr>
          <a:xfrm>
            <a:off x="640080" y="850900"/>
            <a:ext cx="10911535" cy="777240"/>
          </a:xfrm>
        </p:spPr>
        <p:txBody>
          <a:bodyPr/>
          <a:lstStyle/>
          <a:p>
            <a:r>
              <a:rPr lang="en-US" dirty="0"/>
              <a:t>The locks and the guards</a:t>
            </a:r>
          </a:p>
        </p:txBody>
      </p:sp>
      <p:sp>
        <p:nvSpPr>
          <p:cNvPr id="11" name="body105"/>
          <p:cNvSpPr>
            <a:spLocks noGrp="1"/>
          </p:cNvSpPr>
          <p:nvPr>
            <p:ph type="body" idx="105"/>
          </p:nvPr>
        </p:nvSpPr>
        <p:spPr>
          <a:xfrm>
            <a:off x="1051560" y="3540440"/>
            <a:ext cx="2660904" cy="411480"/>
          </a:xfrm>
        </p:spPr>
        <p:txBody>
          <a:bodyPr anchor="t" anchorCtr="0"/>
          <a:lstStyle/>
          <a:p>
            <a:pPr>
              <a:lnSpc>
                <a:spcPct val="90000"/>
              </a:lnSpc>
            </a:pPr>
            <a:r>
              <a:rPr lang="en-US" sz="2000" dirty="0"/>
              <a:t>A firewall at the door</a:t>
            </a:r>
          </a:p>
        </p:txBody>
      </p:sp>
      <p:sp>
        <p:nvSpPr>
          <p:cNvPr id="12" name="body106"/>
          <p:cNvSpPr>
            <a:spLocks noGrp="1"/>
          </p:cNvSpPr>
          <p:nvPr>
            <p:ph type="body" idx="106"/>
          </p:nvPr>
        </p:nvSpPr>
        <p:spPr>
          <a:xfrm>
            <a:off x="1051560" y="4160520"/>
            <a:ext cx="2660904" cy="1097280"/>
          </a:xfrm>
        </p:spPr>
        <p:txBody>
          <a:bodyPr/>
          <a:lstStyle/>
          <a:p>
            <a:pPr>
              <a:lnSpc>
                <a:spcPct val="120000"/>
              </a:lnSpc>
            </a:pPr>
            <a:r>
              <a:rPr lang="en-US" dirty="0"/>
              <a:t>A bouncer who checks every visitor before they reach your data.</a:t>
            </a:r>
          </a:p>
        </p:txBody>
      </p:sp>
      <p:sp>
        <p:nvSpPr>
          <p:cNvPr id="13" name="body110"/>
          <p:cNvSpPr>
            <a:spLocks noGrp="1"/>
          </p:cNvSpPr>
          <p:nvPr>
            <p:ph type="body" idx="110"/>
          </p:nvPr>
        </p:nvSpPr>
        <p:spPr>
          <a:xfrm>
            <a:off x="4764024" y="3540440"/>
            <a:ext cx="2660904" cy="411480"/>
          </a:xfrm>
        </p:spPr>
        <p:txBody>
          <a:bodyPr anchor="t" anchorCtr="0"/>
          <a:lstStyle/>
          <a:p>
            <a:pPr>
              <a:lnSpc>
                <a:spcPct val="90000"/>
              </a:lnSpc>
            </a:pPr>
            <a:r>
              <a:rPr lang="en-US" sz="2000" dirty="0"/>
              <a:t>Login monitoring</a:t>
            </a:r>
          </a:p>
        </p:txBody>
      </p:sp>
      <p:sp>
        <p:nvSpPr>
          <p:cNvPr id="14" name="body111"/>
          <p:cNvSpPr>
            <a:spLocks noGrp="1"/>
          </p:cNvSpPr>
          <p:nvPr>
            <p:ph type="body" idx="111"/>
          </p:nvPr>
        </p:nvSpPr>
        <p:spPr>
          <a:xfrm>
            <a:off x="4764024" y="4160520"/>
            <a:ext cx="2660904" cy="1097280"/>
          </a:xfrm>
        </p:spPr>
        <p:txBody>
          <a:bodyPr/>
          <a:lstStyle/>
          <a:p>
            <a:pPr>
              <a:lnSpc>
                <a:spcPct val="120000"/>
              </a:lnSpc>
            </a:pPr>
            <a:r>
              <a:rPr lang="en-US" dirty="0"/>
              <a:t>We watch for logins from strange places and in strange volumes.</a:t>
            </a:r>
          </a:p>
        </p:txBody>
      </p:sp>
      <p:sp>
        <p:nvSpPr>
          <p:cNvPr id="15" name="body115"/>
          <p:cNvSpPr>
            <a:spLocks noGrp="1"/>
          </p:cNvSpPr>
          <p:nvPr>
            <p:ph type="body" idx="115"/>
          </p:nvPr>
        </p:nvSpPr>
        <p:spPr>
          <a:xfrm>
            <a:off x="8476488" y="3540440"/>
            <a:ext cx="2660904" cy="411480"/>
          </a:xfrm>
        </p:spPr>
        <p:txBody>
          <a:bodyPr anchor="t" anchorCtr="0"/>
          <a:lstStyle/>
          <a:p>
            <a:pPr>
              <a:lnSpc>
                <a:spcPct val="90000"/>
              </a:lnSpc>
            </a:pPr>
            <a:r>
              <a:rPr lang="en-US" sz="2000" dirty="0"/>
              <a:t>Encryption</a:t>
            </a:r>
          </a:p>
        </p:txBody>
      </p:sp>
      <p:sp>
        <p:nvSpPr>
          <p:cNvPr id="16" name="body116"/>
          <p:cNvSpPr>
            <a:spLocks noGrp="1"/>
          </p:cNvSpPr>
          <p:nvPr>
            <p:ph type="body" idx="116"/>
          </p:nvPr>
        </p:nvSpPr>
        <p:spPr>
          <a:xfrm>
            <a:off x="8476488" y="4160520"/>
            <a:ext cx="2660904" cy="1097280"/>
          </a:xfrm>
        </p:spPr>
        <p:txBody>
          <a:bodyPr/>
          <a:lstStyle/>
          <a:p>
            <a:pPr>
              <a:lnSpc>
                <a:spcPct val="120000"/>
              </a:lnSpc>
            </a:pPr>
            <a:r>
              <a:rPr lang="en-US" dirty="0"/>
              <a:t>Your data is scrambled on disk and scrambled in transit. That padlock in your browser is ours.</a:t>
            </a:r>
          </a:p>
        </p:txBody>
      </p:sp>
      <p:sp>
        <p:nvSpPr>
          <p:cNvPr id="300" name="Eyebrow"/>
          <p:cNvSpPr/>
          <p:nvPr/>
        </p:nvSpPr>
        <p:spPr>
          <a:xfrm>
            <a:off x="723900" y="584200"/>
            <a:ext cx="7620000" cy="254000"/>
          </a:xfrm>
          <a:prstGeom prst="rect">
            <a:avLst/>
          </a:prstGeom>
          <a:noFill/>
          <a:ln>
            <a:noFill/>
          </a:ln>
        </p:spPr>
        <p:txBody>
          <a:bodyPr wrap="square" lIns="0" tIns="0" rIns="0" bIns="0" rtlCol="0" anchor="b">
            <a:noAutofit/>
          </a:bodyPr>
          <a:lstStyle/>
          <a:p>
            <a:pPr algn="l">
              <a:spcBef>
                <a:spcPts val="0"/>
              </a:spcBef>
              <a:spcAft>
                <a:spcPts val="0"/>
              </a:spcAft>
              <a:buNone/>
            </a:pPr>
            <a:r>
              <a:rPr lang="en-US" sz="1400" b="1" dirty="0">
                <a:solidFill>
                  <a:schemeClr val="tx1">
                    <a:lumMod val="75000"/>
                    <a:lumOff val="25000"/>
                  </a:schemeClr>
                </a:solidFill>
                <a:latin typeface="+mn-lt"/>
              </a:rPr>
              <a:t>MY TEAM’S JOB, EVERY DAY</a:t>
            </a:r>
          </a:p>
        </p:txBody>
      </p:sp>
    </p:spTree>
    <p:extLst>
      <p:ext uri="{BB962C8B-B14F-4D97-AF65-F5344CB8AC3E}">
        <p14:creationId xmlns:p14="http://schemas.microsoft.com/office/powerpoint/2010/main" val="2137038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Eyebrow"/>
          <p:cNvSpPr/>
          <p:nvPr/>
        </p:nvSpPr>
        <p:spPr>
          <a:xfrm>
            <a:off x="723900" y="584200"/>
            <a:ext cx="7620000" cy="254000"/>
          </a:xfrm>
          <a:prstGeom prst="rect">
            <a:avLst/>
          </a:prstGeom>
          <a:noFill/>
          <a:ln>
            <a:noFill/>
          </a:ln>
        </p:spPr>
        <p:txBody>
          <a:bodyPr wrap="square" lIns="0" tIns="0" rIns="0" bIns="0" rtlCol="0" anchor="b">
            <a:noAutofit/>
          </a:bodyPr>
          <a:lstStyle/>
          <a:p>
            <a:pPr algn="l">
              <a:spcBef>
                <a:spcPts val="0"/>
              </a:spcBef>
              <a:spcAft>
                <a:spcPts val="0"/>
              </a:spcAft>
              <a:buNone/>
            </a:pPr>
            <a:r>
              <a:rPr lang="en-US" sz="1400" b="1" dirty="0">
                <a:solidFill>
                  <a:schemeClr val="tx1">
                    <a:lumMod val="75000"/>
                    <a:lumOff val="25000"/>
                  </a:schemeClr>
                </a:solidFill>
                <a:latin typeface="+mn-lt"/>
              </a:rPr>
              <a:t>MY TEAM’S JOB, EVERY DAY</a:t>
            </a:r>
          </a:p>
        </p:txBody>
      </p:sp>
      <p:sp>
        <p:nvSpPr>
          <p:cNvPr id="201" name="Title"/>
          <p:cNvSpPr/>
          <p:nvPr/>
        </p:nvSpPr>
        <p:spPr>
          <a:xfrm>
            <a:off x="723900" y="850900"/>
            <a:ext cx="10744200" cy="77724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The vault</a:t>
            </a:r>
          </a:p>
        </p:txBody>
      </p:sp>
      <p:sp>
        <p:nvSpPr>
          <p:cNvPr id="203" name="Panel"/>
          <p:cNvSpPr/>
          <p:nvPr/>
        </p:nvSpPr>
        <p:spPr>
          <a:xfrm>
            <a:off x="6223000" y="1803400"/>
            <a:ext cx="5334000" cy="4419600"/>
          </a:xfrm>
          <a:prstGeom prst="rect">
            <a:avLst/>
          </a:prstGeom>
          <a:solidFill>
            <a:srgbClr val="CFDDDD"/>
          </a:solidFill>
          <a:ln>
            <a:noFill/>
          </a:ln>
        </p:spPr>
        <p:txBody>
          <a:bodyPr wrap="square" lIns="0" tIns="0" rIns="0" bIns="0" rtlCol="0" anchor="ctr">
            <a:noAutofit/>
          </a:bodyPr>
          <a:lstStyle/>
          <a:p>
            <a:endParaRPr lang="en-US" dirty="0"/>
          </a:p>
        </p:txBody>
      </p:sp>
      <p:sp>
        <p:nvSpPr>
          <p:cNvPr id="204" name="Audit card"/>
          <p:cNvSpPr/>
          <p:nvPr/>
        </p:nvSpPr>
        <p:spPr>
          <a:xfrm>
            <a:off x="6477000" y="2032000"/>
            <a:ext cx="4826000" cy="1879600"/>
          </a:xfrm>
          <a:prstGeom prst="rect">
            <a:avLst/>
          </a:prstGeom>
          <a:solidFill>
            <a:srgbClr val="FFFFFF"/>
          </a:solidFill>
          <a:ln>
            <a:noFill/>
          </a:ln>
        </p:spPr>
        <p:txBody>
          <a:bodyPr wrap="square" lIns="304800" tIns="152400" rIns="304800" bIns="152400" rtlCol="0" anchor="ctr">
            <a:noAutofit/>
          </a:bodyPr>
          <a:lstStyle/>
          <a:p>
            <a:pPr algn="l">
              <a:spcBef>
                <a:spcPts val="0"/>
              </a:spcBef>
              <a:spcAft>
                <a:spcPts val="600"/>
              </a:spcAft>
              <a:buNone/>
            </a:pPr>
            <a:r>
              <a:rPr lang="en-US" sz="2000" b="1" dirty="0">
                <a:solidFill>
                  <a:srgbClr val="115757"/>
                </a:solidFill>
                <a:latin typeface="Raleway"/>
              </a:rPr>
              <a:t>An audit trail</a:t>
            </a:r>
          </a:p>
          <a:p>
            <a:pPr algn="l">
              <a:spcBef>
                <a:spcPts val="0"/>
              </a:spcBef>
              <a:spcAft>
                <a:spcPts val="0"/>
              </a:spcAft>
              <a:buNone/>
            </a:pPr>
            <a:r>
              <a:rPr lang="en-US" sz="1600" b="0" dirty="0">
                <a:solidFill>
                  <a:srgbClr val="545162"/>
                </a:solidFill>
                <a:latin typeface="+mn-lt"/>
              </a:rPr>
              <a:t>Every action in the system is logged with a name attached, so we can tell you who, what, and when.</a:t>
            </a:r>
          </a:p>
        </p:txBody>
      </p:sp>
      <p:sp>
        <p:nvSpPr>
          <p:cNvPr id="205" name="Card numbers card"/>
          <p:cNvSpPr/>
          <p:nvPr/>
        </p:nvSpPr>
        <p:spPr>
          <a:xfrm>
            <a:off x="6477000" y="4089400"/>
            <a:ext cx="4826000" cy="1879600"/>
          </a:xfrm>
          <a:prstGeom prst="rect">
            <a:avLst/>
          </a:prstGeom>
          <a:solidFill>
            <a:srgbClr val="FFFFFF"/>
          </a:solidFill>
          <a:ln>
            <a:noFill/>
          </a:ln>
        </p:spPr>
        <p:txBody>
          <a:bodyPr wrap="square" lIns="304800" tIns="152400" rIns="304800" bIns="152400" rtlCol="0" anchor="ctr">
            <a:noAutofit/>
          </a:bodyPr>
          <a:lstStyle/>
          <a:p>
            <a:pPr algn="l">
              <a:spcBef>
                <a:spcPts val="0"/>
              </a:spcBef>
              <a:spcAft>
                <a:spcPts val="600"/>
              </a:spcAft>
              <a:buNone/>
            </a:pPr>
            <a:r>
              <a:rPr lang="en-US" sz="2000" b="1" dirty="0">
                <a:solidFill>
                  <a:srgbClr val="115757"/>
                </a:solidFill>
                <a:latin typeface="Raleway"/>
              </a:rPr>
              <a:t>Card numbers never touch our systems</a:t>
            </a:r>
          </a:p>
          <a:p>
            <a:pPr algn="l">
              <a:spcBef>
                <a:spcPts val="0"/>
              </a:spcBef>
              <a:spcAft>
                <a:spcPts val="0"/>
              </a:spcAft>
              <a:buNone/>
            </a:pPr>
            <a:r>
              <a:rPr lang="en-US" sz="1600" b="0" dirty="0">
                <a:solidFill>
                  <a:srgbClr val="545162"/>
                </a:solidFill>
                <a:latin typeface="+mn-lt"/>
              </a:rPr>
              <a:t>They go straight to the payment processor. That is how we meet the credit-card industry’s security standard.</a:t>
            </a:r>
          </a:p>
        </p:txBody>
      </p:sp>
      <p:sp>
        <p:nvSpPr>
          <p:cNvPr id="3" name="Panel">
            <a:extLst>
              <a:ext uri="{FF2B5EF4-FFF2-40B4-BE49-F238E27FC236}">
                <a16:creationId xmlns:a16="http://schemas.microsoft.com/office/drawing/2014/main" id="{EBE37BEE-4135-E63D-5C68-DA3BEB83D226}"/>
              </a:ext>
            </a:extLst>
          </p:cNvPr>
          <p:cNvSpPr/>
          <p:nvPr/>
        </p:nvSpPr>
        <p:spPr>
          <a:xfrm>
            <a:off x="635000" y="1803400"/>
            <a:ext cx="5334000" cy="4419600"/>
          </a:xfrm>
          <a:prstGeom prst="rect">
            <a:avLst/>
          </a:prstGeom>
          <a:solidFill>
            <a:srgbClr val="CFDDDD"/>
          </a:solidFill>
          <a:ln>
            <a:noFill/>
          </a:ln>
        </p:spPr>
        <p:txBody>
          <a:bodyPr wrap="square" lIns="0" tIns="0" rIns="0" bIns="0" rtlCol="0" anchor="ctr">
            <a:noAutofit/>
          </a:bodyPr>
          <a:lstStyle/>
          <a:p>
            <a:endParaRPr lang="en-US" dirty="0"/>
          </a:p>
        </p:txBody>
      </p:sp>
      <p:sp>
        <p:nvSpPr>
          <p:cNvPr id="5" name="Audit card">
            <a:extLst>
              <a:ext uri="{FF2B5EF4-FFF2-40B4-BE49-F238E27FC236}">
                <a16:creationId xmlns:a16="http://schemas.microsoft.com/office/drawing/2014/main" id="{92982A0E-284F-088D-3532-B97AC9140154}"/>
              </a:ext>
            </a:extLst>
          </p:cNvPr>
          <p:cNvSpPr/>
          <p:nvPr/>
        </p:nvSpPr>
        <p:spPr>
          <a:xfrm>
            <a:off x="889000" y="2032000"/>
            <a:ext cx="4826000" cy="1879600"/>
          </a:xfrm>
          <a:prstGeom prst="rect">
            <a:avLst/>
          </a:prstGeom>
          <a:solidFill>
            <a:srgbClr val="FFFFFF"/>
          </a:solidFill>
          <a:ln>
            <a:noFill/>
          </a:ln>
        </p:spPr>
        <p:txBody>
          <a:bodyPr wrap="square" lIns="304800" tIns="152400" rIns="304800" bIns="152400" rtlCol="0" anchor="ctr">
            <a:noAutofit/>
          </a:bodyPr>
          <a:lstStyle/>
          <a:p>
            <a:pPr algn="l">
              <a:spcBef>
                <a:spcPts val="0"/>
              </a:spcBef>
              <a:spcAft>
                <a:spcPts val="600"/>
              </a:spcAft>
              <a:buNone/>
            </a:pPr>
            <a:r>
              <a:rPr lang="en-US" sz="2000" b="1" dirty="0">
                <a:solidFill>
                  <a:srgbClr val="115757"/>
                </a:solidFill>
                <a:latin typeface="Raleway"/>
              </a:rPr>
              <a:t>A rewind button</a:t>
            </a:r>
          </a:p>
          <a:p>
            <a:r>
              <a:rPr lang="en-US" sz="1600" dirty="0"/>
              <a:t>We can put your data back to any second.</a:t>
            </a:r>
            <a:endParaRPr lang="en-US" sz="1600" b="0" dirty="0">
              <a:solidFill>
                <a:srgbClr val="545162"/>
              </a:solidFill>
              <a:latin typeface="+mn-lt"/>
            </a:endParaRPr>
          </a:p>
        </p:txBody>
      </p:sp>
      <p:sp>
        <p:nvSpPr>
          <p:cNvPr id="7" name="Card numbers card">
            <a:extLst>
              <a:ext uri="{FF2B5EF4-FFF2-40B4-BE49-F238E27FC236}">
                <a16:creationId xmlns:a16="http://schemas.microsoft.com/office/drawing/2014/main" id="{1FA215C5-D85B-A723-8226-AFC69D950241}"/>
              </a:ext>
            </a:extLst>
          </p:cNvPr>
          <p:cNvSpPr/>
          <p:nvPr/>
        </p:nvSpPr>
        <p:spPr>
          <a:xfrm>
            <a:off x="889000" y="4089400"/>
            <a:ext cx="4826000" cy="1879600"/>
          </a:xfrm>
          <a:prstGeom prst="rect">
            <a:avLst/>
          </a:prstGeom>
          <a:solidFill>
            <a:srgbClr val="FFFFFF"/>
          </a:solidFill>
          <a:ln>
            <a:noFill/>
          </a:ln>
        </p:spPr>
        <p:txBody>
          <a:bodyPr wrap="square" lIns="304800" tIns="152400" rIns="304800" bIns="152400" rtlCol="0" anchor="ctr">
            <a:noAutofit/>
          </a:bodyPr>
          <a:lstStyle/>
          <a:p>
            <a:pPr algn="l">
              <a:spcBef>
                <a:spcPts val="0"/>
              </a:spcBef>
              <a:spcAft>
                <a:spcPts val="600"/>
              </a:spcAft>
              <a:buNone/>
            </a:pPr>
            <a:r>
              <a:rPr lang="en-US" sz="2000" b="1" dirty="0">
                <a:solidFill>
                  <a:srgbClr val="115757"/>
                </a:solidFill>
                <a:latin typeface="Raleway"/>
              </a:rPr>
              <a:t>Data replicated across the country</a:t>
            </a:r>
          </a:p>
          <a:p>
            <a:r>
              <a:rPr lang="en-US" sz="1600" dirty="0"/>
              <a:t>We have multiple copies of your data, spread out from the east coast to the west coast.  </a:t>
            </a:r>
            <a:endParaRPr lang="en-US" sz="1600" b="1" dirty="0"/>
          </a:p>
        </p:txBody>
      </p:sp>
    </p:spTree>
    <p:extLst>
      <p:ext uri="{BB962C8B-B14F-4D97-AF65-F5344CB8AC3E}">
        <p14:creationId xmlns:p14="http://schemas.microsoft.com/office/powerpoint/2010/main" val="3715003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Eyebrow"/>
          <p:cNvSpPr/>
          <p:nvPr/>
        </p:nvSpPr>
        <p:spPr>
          <a:xfrm>
            <a:off x="723900" y="279400"/>
            <a:ext cx="7620000" cy="254000"/>
          </a:xfrm>
          <a:prstGeom prst="rect">
            <a:avLst/>
          </a:prstGeom>
          <a:noFill/>
          <a:ln>
            <a:noFill/>
          </a:ln>
        </p:spPr>
        <p:txBody>
          <a:bodyPr wrap="square" lIns="0" tIns="0" rIns="0" bIns="0" rtlCol="0" anchor="b">
            <a:noAutofit/>
          </a:bodyPr>
          <a:lstStyle/>
          <a:p>
            <a:pPr algn="l">
              <a:spcBef>
                <a:spcPts val="0"/>
              </a:spcBef>
              <a:spcAft>
                <a:spcPts val="0"/>
              </a:spcAft>
              <a:buNone/>
            </a:pPr>
            <a:r>
              <a:rPr lang="en-US" sz="1400" b="1" dirty="0">
                <a:solidFill>
                  <a:schemeClr val="tx1">
                    <a:lumMod val="75000"/>
                    <a:lumOff val="25000"/>
                  </a:schemeClr>
                </a:solidFill>
                <a:latin typeface="+mn-lt"/>
              </a:rPr>
              <a:t>MY TEAM’S JOB, EVERY DAY</a:t>
            </a:r>
          </a:p>
        </p:txBody>
      </p:sp>
      <p:sp>
        <p:nvSpPr>
          <p:cNvPr id="201" name="Title"/>
          <p:cNvSpPr/>
          <p:nvPr/>
        </p:nvSpPr>
        <p:spPr>
          <a:xfrm>
            <a:off x="723900" y="457200"/>
            <a:ext cx="10744200" cy="78740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The maintenance crew</a:t>
            </a:r>
          </a:p>
        </p:txBody>
      </p:sp>
      <p:sp>
        <p:nvSpPr>
          <p:cNvPr id="2" name="Card 1"/>
          <p:cNvSpPr/>
          <p:nvPr/>
        </p:nvSpPr>
        <p:spPr>
          <a:xfrm>
            <a:off x="635000" y="1828800"/>
            <a:ext cx="3403600" cy="38862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3" name="Tag band 1"/>
          <p:cNvSpPr/>
          <p:nvPr/>
        </p:nvSpPr>
        <p:spPr>
          <a:xfrm>
            <a:off x="635000" y="1828800"/>
            <a:ext cx="3403600" cy="1219200"/>
          </a:xfrm>
          <a:prstGeom prst="rect">
            <a:avLst/>
          </a:prstGeom>
          <a:solidFill>
            <a:srgbClr val="115757"/>
          </a:solidFill>
          <a:ln>
            <a:noFill/>
          </a:ln>
        </p:spPr>
        <p:txBody>
          <a:bodyPr wrap="square" lIns="304800" tIns="254000" rIns="965200" bIns="0" rtlCol="0" anchor="t">
            <a:noAutofit/>
          </a:bodyPr>
          <a:lstStyle/>
          <a:p>
            <a:pPr algn="l">
              <a:spcBef>
                <a:spcPts val="0"/>
              </a:spcBef>
              <a:spcAft>
                <a:spcPts val="300"/>
              </a:spcAft>
              <a:buNone/>
            </a:pPr>
            <a:r>
              <a:rPr lang="en-US" sz="1100" b="1" dirty="0">
                <a:solidFill>
                  <a:srgbClr val="FFFFFF"/>
                </a:solidFill>
                <a:latin typeface="+mn-lt"/>
              </a:rPr>
              <a:t>HOW OFTEN</a:t>
            </a:r>
          </a:p>
          <a:p>
            <a:pPr algn="l">
              <a:lnSpc>
                <a:spcPct val="95000"/>
              </a:lnSpc>
              <a:spcBef>
                <a:spcPts val="0"/>
              </a:spcBef>
              <a:spcAft>
                <a:spcPts val="0"/>
              </a:spcAft>
              <a:buNone/>
            </a:pPr>
            <a:r>
              <a:rPr lang="en-US" sz="2000" b="1" dirty="0">
                <a:solidFill>
                  <a:srgbClr val="FFFFFF"/>
                </a:solidFill>
                <a:latin typeface="Raleway"/>
              </a:rPr>
              <a:t>Every day</a:t>
            </a:r>
          </a:p>
        </p:txBody>
      </p:sp>
      <p:sp>
        <p:nvSpPr>
          <p:cNvPr id="202" name="Heading 1"/>
          <p:cNvSpPr/>
          <p:nvPr/>
        </p:nvSpPr>
        <p:spPr>
          <a:xfrm>
            <a:off x="939800" y="3302000"/>
            <a:ext cx="2794000" cy="787400"/>
          </a:xfrm>
          <a:prstGeom prst="rect">
            <a:avLst/>
          </a:prstGeom>
          <a:noFill/>
          <a:ln>
            <a:noFill/>
          </a:ln>
        </p:spPr>
        <p:txBody>
          <a:bodyPr wrap="square" lIns="0" tIns="0" rIns="0" bIns="0" rtlCol="0" anchor="t">
            <a:noAutofit/>
          </a:bodyPr>
          <a:lstStyle/>
          <a:p>
            <a:pPr algn="l">
              <a:lnSpc>
                <a:spcPct val="95000"/>
              </a:lnSpc>
              <a:spcBef>
                <a:spcPts val="0"/>
              </a:spcBef>
              <a:spcAft>
                <a:spcPts val="0"/>
              </a:spcAft>
              <a:buNone/>
            </a:pPr>
            <a:r>
              <a:rPr lang="en-US" sz="2200" b="1" dirty="0">
                <a:solidFill>
                  <a:srgbClr val="115757"/>
                </a:solidFill>
                <a:latin typeface="Raleway"/>
              </a:rPr>
              <a:t>Daily scanning and patching</a:t>
            </a:r>
          </a:p>
        </p:txBody>
      </p:sp>
      <p:sp>
        <p:nvSpPr>
          <p:cNvPr id="203" name="Body 1"/>
          <p:cNvSpPr/>
          <p:nvPr/>
        </p:nvSpPr>
        <p:spPr>
          <a:xfrm>
            <a:off x="939800" y="4191000"/>
            <a:ext cx="2794000" cy="16510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sz="1700" b="0" dirty="0">
                <a:solidFill>
                  <a:srgbClr val="545162"/>
                </a:solidFill>
                <a:latin typeface="+mn-lt"/>
              </a:rPr>
              <a:t>Our own code and our own doors, without anyone having to remember.</a:t>
            </a:r>
          </a:p>
        </p:txBody>
      </p:sp>
      <p:sp>
        <p:nvSpPr>
          <p:cNvPr id="204" name="Card 2"/>
          <p:cNvSpPr/>
          <p:nvPr/>
        </p:nvSpPr>
        <p:spPr>
          <a:xfrm>
            <a:off x="4394200" y="1828800"/>
            <a:ext cx="3403600" cy="38862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5" name="Tag band 2"/>
          <p:cNvSpPr/>
          <p:nvPr/>
        </p:nvSpPr>
        <p:spPr>
          <a:xfrm>
            <a:off x="4394200" y="1828800"/>
            <a:ext cx="3403600" cy="1219200"/>
          </a:xfrm>
          <a:prstGeom prst="rect">
            <a:avLst/>
          </a:prstGeom>
          <a:solidFill>
            <a:srgbClr val="FABC1B"/>
          </a:solidFill>
          <a:ln>
            <a:noFill/>
          </a:ln>
        </p:spPr>
        <p:txBody>
          <a:bodyPr wrap="square" lIns="304800" tIns="254000" rIns="965200" bIns="0" rtlCol="0" anchor="t">
            <a:noAutofit/>
          </a:bodyPr>
          <a:lstStyle/>
          <a:p>
            <a:pPr algn="l">
              <a:spcBef>
                <a:spcPts val="0"/>
              </a:spcBef>
              <a:spcAft>
                <a:spcPts val="300"/>
              </a:spcAft>
              <a:buNone/>
            </a:pPr>
            <a:r>
              <a:rPr lang="en-US" sz="1100" b="1" dirty="0">
                <a:solidFill>
                  <a:srgbClr val="115757"/>
                </a:solidFill>
                <a:latin typeface="+mn-lt"/>
              </a:rPr>
              <a:t>HOW OFTEN</a:t>
            </a:r>
          </a:p>
          <a:p>
            <a:pPr algn="l">
              <a:lnSpc>
                <a:spcPct val="95000"/>
              </a:lnSpc>
              <a:spcBef>
                <a:spcPts val="0"/>
              </a:spcBef>
              <a:spcAft>
                <a:spcPts val="0"/>
              </a:spcAft>
              <a:buNone/>
            </a:pPr>
            <a:r>
              <a:rPr lang="en-US" sz="2000" b="1" dirty="0">
                <a:solidFill>
                  <a:srgbClr val="115757"/>
                </a:solidFill>
                <a:latin typeface="Raleway"/>
              </a:rPr>
              <a:t>Every minute</a:t>
            </a:r>
          </a:p>
        </p:txBody>
      </p:sp>
      <p:sp>
        <p:nvSpPr>
          <p:cNvPr id="206" name="Heading 2"/>
          <p:cNvSpPr/>
          <p:nvPr/>
        </p:nvSpPr>
        <p:spPr>
          <a:xfrm>
            <a:off x="4699000" y="3302000"/>
            <a:ext cx="2794000" cy="787400"/>
          </a:xfrm>
          <a:prstGeom prst="rect">
            <a:avLst/>
          </a:prstGeom>
          <a:noFill/>
          <a:ln>
            <a:noFill/>
          </a:ln>
        </p:spPr>
        <p:txBody>
          <a:bodyPr wrap="square" lIns="0" tIns="0" rIns="0" bIns="0" rtlCol="0" anchor="t">
            <a:noAutofit/>
          </a:bodyPr>
          <a:lstStyle/>
          <a:p>
            <a:pPr algn="l">
              <a:lnSpc>
                <a:spcPct val="95000"/>
              </a:lnSpc>
              <a:spcBef>
                <a:spcPts val="0"/>
              </a:spcBef>
              <a:spcAft>
                <a:spcPts val="0"/>
              </a:spcAft>
              <a:buNone/>
            </a:pPr>
            <a:r>
              <a:rPr lang="en-US" sz="2200" b="1" dirty="0">
                <a:solidFill>
                  <a:srgbClr val="115757"/>
                </a:solidFill>
                <a:latin typeface="Raleway"/>
              </a:rPr>
              <a:t>A login robot</a:t>
            </a:r>
          </a:p>
        </p:txBody>
      </p:sp>
      <p:sp>
        <p:nvSpPr>
          <p:cNvPr id="207" name="Body 2"/>
          <p:cNvSpPr/>
          <p:nvPr/>
        </p:nvSpPr>
        <p:spPr>
          <a:xfrm>
            <a:off x="4699000" y="4191000"/>
            <a:ext cx="2794000" cy="16510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sz="1700" b="0" dirty="0">
                <a:solidFill>
                  <a:srgbClr val="545162"/>
                </a:solidFill>
                <a:latin typeface="+mn-lt"/>
              </a:rPr>
              <a:t>A robot logs in every minute to make sure you can.</a:t>
            </a:r>
          </a:p>
        </p:txBody>
      </p:sp>
      <p:sp>
        <p:nvSpPr>
          <p:cNvPr id="208" name="Card 3"/>
          <p:cNvSpPr/>
          <p:nvPr/>
        </p:nvSpPr>
        <p:spPr>
          <a:xfrm>
            <a:off x="8153400" y="1828800"/>
            <a:ext cx="3403600" cy="38862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9" name="Tag band 3"/>
          <p:cNvSpPr/>
          <p:nvPr/>
        </p:nvSpPr>
        <p:spPr>
          <a:xfrm>
            <a:off x="8153400" y="1828800"/>
            <a:ext cx="3403600" cy="1219200"/>
          </a:xfrm>
          <a:prstGeom prst="rect">
            <a:avLst/>
          </a:prstGeom>
          <a:solidFill>
            <a:srgbClr val="B5541A"/>
          </a:solidFill>
          <a:ln>
            <a:noFill/>
          </a:ln>
        </p:spPr>
        <p:txBody>
          <a:bodyPr wrap="square" lIns="304800" tIns="254000" rIns="965200" bIns="0" rtlCol="0" anchor="t">
            <a:noAutofit/>
          </a:bodyPr>
          <a:lstStyle/>
          <a:p>
            <a:pPr algn="l">
              <a:spcBef>
                <a:spcPts val="0"/>
              </a:spcBef>
              <a:spcAft>
                <a:spcPts val="300"/>
              </a:spcAft>
              <a:buNone/>
            </a:pPr>
            <a:r>
              <a:rPr lang="en-US" sz="1100" b="1" dirty="0">
                <a:solidFill>
                  <a:srgbClr val="FFFFFF"/>
                </a:solidFill>
                <a:latin typeface="+mn-lt"/>
              </a:rPr>
              <a:t>HOW OFTEN</a:t>
            </a:r>
          </a:p>
          <a:p>
            <a:pPr algn="l">
              <a:lnSpc>
                <a:spcPct val="95000"/>
              </a:lnSpc>
              <a:spcBef>
                <a:spcPts val="0"/>
              </a:spcBef>
              <a:spcAft>
                <a:spcPts val="0"/>
              </a:spcAft>
              <a:buNone/>
            </a:pPr>
            <a:r>
              <a:rPr lang="en-US" sz="2000" b="1" dirty="0">
                <a:solidFill>
                  <a:srgbClr val="FFFFFF"/>
                </a:solidFill>
                <a:latin typeface="Raleway"/>
              </a:rPr>
              <a:t>The moment it happens</a:t>
            </a:r>
          </a:p>
        </p:txBody>
      </p:sp>
      <p:sp>
        <p:nvSpPr>
          <p:cNvPr id="210" name="Heading 3"/>
          <p:cNvSpPr/>
          <p:nvPr/>
        </p:nvSpPr>
        <p:spPr>
          <a:xfrm>
            <a:off x="8458200" y="3302000"/>
            <a:ext cx="2794000" cy="787400"/>
          </a:xfrm>
          <a:prstGeom prst="rect">
            <a:avLst/>
          </a:prstGeom>
          <a:noFill/>
          <a:ln>
            <a:noFill/>
          </a:ln>
        </p:spPr>
        <p:txBody>
          <a:bodyPr wrap="square" lIns="0" tIns="0" rIns="0" bIns="0" rtlCol="0" anchor="t">
            <a:noAutofit/>
          </a:bodyPr>
          <a:lstStyle/>
          <a:p>
            <a:pPr algn="l">
              <a:lnSpc>
                <a:spcPct val="95000"/>
              </a:lnSpc>
              <a:spcBef>
                <a:spcPts val="0"/>
              </a:spcBef>
              <a:spcAft>
                <a:spcPts val="0"/>
              </a:spcAft>
              <a:buNone/>
            </a:pPr>
            <a:r>
              <a:rPr lang="en-US" sz="2200" b="1" dirty="0">
                <a:solidFill>
                  <a:srgbClr val="115757"/>
                </a:solidFill>
                <a:latin typeface="Raleway"/>
              </a:rPr>
              <a:t>Automated alarms</a:t>
            </a:r>
          </a:p>
        </p:txBody>
      </p:sp>
      <p:sp>
        <p:nvSpPr>
          <p:cNvPr id="211" name="Body 3"/>
          <p:cNvSpPr/>
          <p:nvPr/>
        </p:nvSpPr>
        <p:spPr>
          <a:xfrm>
            <a:off x="8458200" y="4191000"/>
            <a:ext cx="2794000" cy="16510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sz="1700" b="0" dirty="0">
                <a:solidFill>
                  <a:srgbClr val="545162"/>
                </a:solidFill>
                <a:latin typeface="+mn-lt"/>
              </a:rPr>
              <a:t>Our engineers hear about a problem the moment something looks wrong, often before you notice.</a:t>
            </a:r>
          </a:p>
        </p:txBody>
      </p:sp>
      <p:pic>
        <p:nvPicPr>
          <p:cNvPr id="4" name="Graphic 209" descr="Shield"/>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25800" y="2108200"/>
            <a:ext cx="558800" cy="558800"/>
          </a:xfrm>
          <a:prstGeom prst="rect">
            <a:avLst/>
          </a:prstGeom>
        </p:spPr>
      </p:pic>
      <p:pic>
        <p:nvPicPr>
          <p:cNvPr id="5" name="Graphic 210" descr="Robot"/>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85000" y="2108200"/>
            <a:ext cx="558800" cy="558800"/>
          </a:xfrm>
          <a:prstGeom prst="rect">
            <a:avLst/>
          </a:prstGeom>
        </p:spPr>
      </p:pic>
      <p:pic>
        <p:nvPicPr>
          <p:cNvPr id="6" name="Graphic 211" descr="Siren"/>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744200" y="2108200"/>
            <a:ext cx="558800" cy="558800"/>
          </a:xfrm>
          <a:prstGeom prst="rect">
            <a:avLst/>
          </a:prstGeom>
        </p:spPr>
      </p:pic>
    </p:spTree>
    <p:extLst>
      <p:ext uri="{BB962C8B-B14F-4D97-AF65-F5344CB8AC3E}">
        <p14:creationId xmlns:p14="http://schemas.microsoft.com/office/powerpoint/2010/main" val="3884937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Eyebrow"/>
          <p:cNvSpPr/>
          <p:nvPr/>
        </p:nvSpPr>
        <p:spPr>
          <a:xfrm>
            <a:off x="723900" y="279400"/>
            <a:ext cx="7620000" cy="254000"/>
          </a:xfrm>
          <a:prstGeom prst="rect">
            <a:avLst/>
          </a:prstGeom>
          <a:noFill/>
          <a:ln>
            <a:noFill/>
          </a:ln>
        </p:spPr>
        <p:txBody>
          <a:bodyPr wrap="square" lIns="0" tIns="0" rIns="0" bIns="0" rtlCol="0" anchor="b">
            <a:noAutofit/>
          </a:bodyPr>
          <a:lstStyle/>
          <a:p>
            <a:pPr algn="l">
              <a:spcBef>
                <a:spcPts val="0"/>
              </a:spcBef>
              <a:spcAft>
                <a:spcPts val="0"/>
              </a:spcAft>
              <a:buNone/>
            </a:pPr>
            <a:r>
              <a:rPr lang="en-US" sz="1400" b="1" dirty="0">
                <a:solidFill>
                  <a:schemeClr val="tx1">
                    <a:lumMod val="75000"/>
                    <a:lumOff val="25000"/>
                  </a:schemeClr>
                </a:solidFill>
                <a:latin typeface="+mn-lt"/>
              </a:rPr>
              <a:t>WHAT YOU CAN DO</a:t>
            </a:r>
          </a:p>
        </p:txBody>
      </p:sp>
      <p:sp>
        <p:nvSpPr>
          <p:cNvPr id="201" name="Title"/>
          <p:cNvSpPr/>
          <p:nvPr/>
        </p:nvSpPr>
        <p:spPr>
          <a:xfrm>
            <a:off x="723900" y="457200"/>
            <a:ext cx="10744200" cy="78740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Your login is yours</a:t>
            </a:r>
          </a:p>
        </p:txBody>
      </p:sp>
      <p:sp>
        <p:nvSpPr>
          <p:cNvPr id="202" name="Lead panel"/>
          <p:cNvSpPr/>
          <p:nvPr/>
        </p:nvSpPr>
        <p:spPr>
          <a:xfrm>
            <a:off x="635000" y="1524000"/>
            <a:ext cx="4191000" cy="4699000"/>
          </a:xfrm>
          <a:prstGeom prst="rect">
            <a:avLst/>
          </a:prstGeom>
          <a:solidFill>
            <a:srgbClr val="115757"/>
          </a:solidFill>
          <a:ln>
            <a:noFill/>
          </a:ln>
        </p:spPr>
        <p:txBody>
          <a:bodyPr wrap="square" lIns="381000" tIns="254000" rIns="381000" bIns="254000" rtlCol="0" anchor="ctr">
            <a:noAutofit/>
          </a:bodyPr>
          <a:lstStyle/>
          <a:p>
            <a:pPr algn="l">
              <a:lnSpc>
                <a:spcPct val="95000"/>
              </a:lnSpc>
              <a:spcBef>
                <a:spcPts val="0"/>
              </a:spcBef>
              <a:spcAft>
                <a:spcPts val="1400"/>
              </a:spcAft>
              <a:buNone/>
            </a:pPr>
            <a:r>
              <a:rPr lang="en-US" sz="2800" b="1" dirty="0">
                <a:solidFill>
                  <a:srgbClr val="FFFFFF"/>
                </a:solidFill>
                <a:latin typeface="Raleway"/>
              </a:rPr>
              <a:t>Most break-ins don’t break anything.</a:t>
            </a:r>
          </a:p>
          <a:p>
            <a:pPr algn="l">
              <a:lnSpc>
                <a:spcPct val="105000"/>
              </a:lnSpc>
              <a:spcBef>
                <a:spcPts val="0"/>
              </a:spcBef>
              <a:spcAft>
                <a:spcPts val="0"/>
              </a:spcAft>
              <a:buNone/>
            </a:pPr>
            <a:r>
              <a:rPr lang="en-US" sz="2000" b="0" dirty="0">
                <a:solidFill>
                  <a:srgbClr val="FABC1B"/>
                </a:solidFill>
                <a:latin typeface="Raleway"/>
              </a:rPr>
              <a:t>Someone walks in with a key they found.</a:t>
            </a:r>
          </a:p>
        </p:txBody>
      </p:sp>
      <p:sp>
        <p:nvSpPr>
          <p:cNvPr id="203" name="Row 1"/>
          <p:cNvSpPr/>
          <p:nvPr/>
        </p:nvSpPr>
        <p:spPr>
          <a:xfrm>
            <a:off x="5080000" y="1524000"/>
            <a:ext cx="6477000" cy="1041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965200" tIns="0" rIns="254000" bIns="0" rtlCol="0" anchor="ctr">
            <a:noAutofit/>
          </a:bodyPr>
          <a:lstStyle/>
          <a:p>
            <a:pPr algn="l">
              <a:spcBef>
                <a:spcPts val="0"/>
              </a:spcBef>
              <a:spcAft>
                <a:spcPts val="0"/>
              </a:spcAft>
              <a:buNone/>
            </a:pPr>
            <a:r>
              <a:rPr lang="en-US" sz="1700" b="0" dirty="0">
                <a:solidFill>
                  <a:srgbClr val="302C2D"/>
                </a:solidFill>
                <a:latin typeface="+mn-lt"/>
              </a:rPr>
              <a:t>Never share your password, with anyone, for any reason.</a:t>
            </a:r>
          </a:p>
        </p:txBody>
      </p:sp>
      <p:sp>
        <p:nvSpPr>
          <p:cNvPr id="204" name="Badge 1"/>
          <p:cNvSpPr/>
          <p:nvPr/>
        </p:nvSpPr>
        <p:spPr>
          <a:xfrm>
            <a:off x="5334000" y="1790700"/>
            <a:ext cx="508000" cy="5080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800" b="1" dirty="0">
                <a:solidFill>
                  <a:srgbClr val="115757"/>
                </a:solidFill>
                <a:latin typeface="Raleway"/>
              </a:rPr>
              <a:t>1</a:t>
            </a:r>
          </a:p>
        </p:txBody>
      </p:sp>
      <p:sp>
        <p:nvSpPr>
          <p:cNvPr id="205" name="Row 2"/>
          <p:cNvSpPr/>
          <p:nvPr/>
        </p:nvSpPr>
        <p:spPr>
          <a:xfrm>
            <a:off x="5080000" y="2743200"/>
            <a:ext cx="6477000" cy="1041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965200" tIns="0" rIns="254000" bIns="0" rtlCol="0" anchor="ctr">
            <a:noAutofit/>
          </a:bodyPr>
          <a:lstStyle/>
          <a:p>
            <a:pPr algn="l">
              <a:spcBef>
                <a:spcPts val="0"/>
              </a:spcBef>
              <a:spcAft>
                <a:spcPts val="0"/>
              </a:spcAft>
              <a:buNone/>
            </a:pPr>
            <a:r>
              <a:rPr lang="en-US" sz="1700" b="0" dirty="0">
                <a:solidFill>
                  <a:srgbClr val="302C2D"/>
                </a:solidFill>
                <a:latin typeface="+mn-lt"/>
              </a:rPr>
              <a:t>If someone calls asking for it, hang up. We will never ask.</a:t>
            </a:r>
          </a:p>
        </p:txBody>
      </p:sp>
      <p:sp>
        <p:nvSpPr>
          <p:cNvPr id="206" name="Badge 2"/>
          <p:cNvSpPr/>
          <p:nvPr/>
        </p:nvSpPr>
        <p:spPr>
          <a:xfrm>
            <a:off x="5334000" y="3009900"/>
            <a:ext cx="508000" cy="5080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800" b="1" dirty="0">
                <a:solidFill>
                  <a:srgbClr val="115757"/>
                </a:solidFill>
                <a:latin typeface="Raleway"/>
              </a:rPr>
              <a:t>2</a:t>
            </a:r>
          </a:p>
        </p:txBody>
      </p:sp>
      <p:sp>
        <p:nvSpPr>
          <p:cNvPr id="207" name="Row 3"/>
          <p:cNvSpPr/>
          <p:nvPr/>
        </p:nvSpPr>
        <p:spPr>
          <a:xfrm>
            <a:off x="5080000" y="3962400"/>
            <a:ext cx="6477000" cy="1041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965200" tIns="0" rIns="254000" bIns="0" rtlCol="0" anchor="ctr">
            <a:noAutofit/>
          </a:bodyPr>
          <a:lstStyle/>
          <a:p>
            <a:pPr algn="l">
              <a:spcBef>
                <a:spcPts val="0"/>
              </a:spcBef>
              <a:spcAft>
                <a:spcPts val="0"/>
              </a:spcAft>
              <a:buNone/>
            </a:pPr>
            <a:r>
              <a:rPr lang="en-US" sz="1700" b="0" dirty="0">
                <a:solidFill>
                  <a:srgbClr val="302C2D"/>
                </a:solidFill>
                <a:latin typeface="+mn-lt"/>
              </a:rPr>
              <a:t>One login per person. No sharing, even with the clerk at the next desk.</a:t>
            </a:r>
          </a:p>
        </p:txBody>
      </p:sp>
      <p:sp>
        <p:nvSpPr>
          <p:cNvPr id="208" name="Badge 3"/>
          <p:cNvSpPr/>
          <p:nvPr/>
        </p:nvSpPr>
        <p:spPr>
          <a:xfrm>
            <a:off x="5334000" y="4229100"/>
            <a:ext cx="508000" cy="5080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800" b="1" dirty="0">
                <a:solidFill>
                  <a:srgbClr val="115757"/>
                </a:solidFill>
                <a:latin typeface="Raleway"/>
              </a:rPr>
              <a:t>3</a:t>
            </a:r>
          </a:p>
        </p:txBody>
      </p:sp>
      <p:sp>
        <p:nvSpPr>
          <p:cNvPr id="209" name="Row 4"/>
          <p:cNvSpPr/>
          <p:nvPr/>
        </p:nvSpPr>
        <p:spPr>
          <a:xfrm>
            <a:off x="5080000" y="5181600"/>
            <a:ext cx="6477000" cy="10414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965200" tIns="0" rIns="254000" bIns="0" rtlCol="0" anchor="ctr">
            <a:noAutofit/>
          </a:bodyPr>
          <a:lstStyle/>
          <a:p>
            <a:pPr algn="l">
              <a:spcBef>
                <a:spcPts val="0"/>
              </a:spcBef>
              <a:spcAft>
                <a:spcPts val="0"/>
              </a:spcAft>
              <a:buNone/>
            </a:pPr>
            <a:r>
              <a:rPr lang="en-US" sz="1700" b="0" dirty="0">
                <a:solidFill>
                  <a:srgbClr val="302C2D"/>
                </a:solidFill>
                <a:latin typeface="+mn-lt"/>
              </a:rPr>
              <a:t>Remove a departing employee’s login the same day they leave.</a:t>
            </a:r>
          </a:p>
        </p:txBody>
      </p:sp>
      <p:sp>
        <p:nvSpPr>
          <p:cNvPr id="210" name="Badge 4"/>
          <p:cNvSpPr/>
          <p:nvPr/>
        </p:nvSpPr>
        <p:spPr>
          <a:xfrm>
            <a:off x="5334000" y="5448300"/>
            <a:ext cx="508000" cy="5080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800" b="1" dirty="0">
                <a:solidFill>
                  <a:srgbClr val="115757"/>
                </a:solidFill>
                <a:latin typeface="Raleway"/>
              </a:rPr>
              <a:t>4</a:t>
            </a:r>
          </a:p>
        </p:txBody>
      </p:sp>
    </p:spTree>
    <p:extLst>
      <p:ext uri="{BB962C8B-B14F-4D97-AF65-F5344CB8AC3E}">
        <p14:creationId xmlns:p14="http://schemas.microsoft.com/office/powerpoint/2010/main" val="3729582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Eyebrow"/>
          <p:cNvSpPr/>
          <p:nvPr/>
        </p:nvSpPr>
        <p:spPr>
          <a:xfrm>
            <a:off x="723900" y="279400"/>
            <a:ext cx="7620000" cy="254000"/>
          </a:xfrm>
          <a:prstGeom prst="rect">
            <a:avLst/>
          </a:prstGeom>
          <a:noFill/>
          <a:ln>
            <a:noFill/>
          </a:ln>
        </p:spPr>
        <p:txBody>
          <a:bodyPr wrap="square" lIns="0" tIns="0" rIns="0" bIns="0" rtlCol="0" anchor="b">
            <a:noAutofit/>
          </a:bodyPr>
          <a:lstStyle/>
          <a:p>
            <a:pPr algn="l">
              <a:spcBef>
                <a:spcPts val="0"/>
              </a:spcBef>
              <a:spcAft>
                <a:spcPts val="0"/>
              </a:spcAft>
              <a:buNone/>
            </a:pPr>
            <a:r>
              <a:rPr lang="en-US" sz="1400" b="1" dirty="0">
                <a:solidFill>
                  <a:schemeClr val="tx1">
                    <a:lumMod val="75000"/>
                    <a:lumOff val="25000"/>
                  </a:schemeClr>
                </a:solidFill>
                <a:latin typeface="+mn-lt"/>
              </a:rPr>
              <a:t>WHAT YOU CAN DO</a:t>
            </a:r>
          </a:p>
        </p:txBody>
      </p:sp>
      <p:sp>
        <p:nvSpPr>
          <p:cNvPr id="201" name="Title"/>
          <p:cNvSpPr/>
          <p:nvPr/>
        </p:nvSpPr>
        <p:spPr>
          <a:xfrm>
            <a:off x="723900" y="457200"/>
            <a:ext cx="10744200" cy="78740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What a good password looks like</a:t>
            </a:r>
          </a:p>
        </p:txBody>
      </p:sp>
      <p:sp>
        <p:nvSpPr>
          <p:cNvPr id="202" name="Row 1"/>
          <p:cNvSpPr/>
          <p:nvPr/>
        </p:nvSpPr>
        <p:spPr>
          <a:xfrm>
            <a:off x="635000" y="1524000"/>
            <a:ext cx="10922000" cy="15240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3" name="Accent 1"/>
          <p:cNvSpPr/>
          <p:nvPr/>
        </p:nvSpPr>
        <p:spPr>
          <a:xfrm>
            <a:off x="635000" y="1524000"/>
            <a:ext cx="101600" cy="1524000"/>
          </a:xfrm>
          <a:prstGeom prst="rect">
            <a:avLst/>
          </a:prstGeom>
          <a:solidFill>
            <a:srgbClr val="FBBD1B"/>
          </a:solidFill>
          <a:ln>
            <a:noFill/>
          </a:ln>
        </p:spPr>
        <p:txBody>
          <a:bodyPr wrap="square" lIns="0" tIns="0" rIns="0" bIns="0" rtlCol="0" anchor="ctr">
            <a:noAutofit/>
          </a:bodyPr>
          <a:lstStyle/>
          <a:p>
            <a:endParaRPr lang="en-US" dirty="0">
              <a:solidFill>
                <a:srgbClr val="FBBD1B"/>
              </a:solidFill>
            </a:endParaRPr>
          </a:p>
        </p:txBody>
      </p:sp>
      <p:sp>
        <p:nvSpPr>
          <p:cNvPr id="204" name="Password 1"/>
          <p:cNvSpPr/>
          <p:nvPr/>
        </p:nvSpPr>
        <p:spPr>
          <a:xfrm>
            <a:off x="1041400" y="1524000"/>
            <a:ext cx="7112000" cy="1524000"/>
          </a:xfrm>
          <a:prstGeom prst="rect">
            <a:avLst/>
          </a:prstGeom>
          <a:noFill/>
          <a:ln>
            <a:noFill/>
          </a:ln>
        </p:spPr>
        <p:txBody>
          <a:bodyPr wrap="square" lIns="0" tIns="0" rIns="0" bIns="0" rtlCol="0" anchor="ctr">
            <a:noAutofit/>
          </a:bodyPr>
          <a:lstStyle/>
          <a:p>
            <a:pPr algn="l">
              <a:spcBef>
                <a:spcPts val="0"/>
              </a:spcBef>
              <a:spcAft>
                <a:spcPts val="400"/>
              </a:spcAft>
              <a:buNone/>
            </a:pPr>
            <a:r>
              <a:rPr lang="en-US" sz="1600" b="0" dirty="0">
                <a:solidFill>
                  <a:srgbClr val="545162"/>
                </a:solidFill>
                <a:latin typeface="+mn-lt"/>
              </a:rPr>
              <a:t>Short, and the pattern everyone uses</a:t>
            </a:r>
          </a:p>
          <a:p>
            <a:pPr algn="l">
              <a:spcBef>
                <a:spcPts val="0"/>
              </a:spcBef>
              <a:spcAft>
                <a:spcPts val="0"/>
              </a:spcAft>
              <a:buNone/>
            </a:pPr>
            <a:r>
              <a:rPr lang="en-US" sz="3200" b="1" dirty="0">
                <a:solidFill>
                  <a:srgbClr val="B5531A"/>
                </a:solidFill>
                <a:latin typeface="Raleway"/>
              </a:rPr>
              <a:t>$ummer2025!</a:t>
            </a:r>
          </a:p>
        </p:txBody>
      </p:sp>
      <p:sp>
        <p:nvSpPr>
          <p:cNvPr id="205" name="Verdict 1"/>
          <p:cNvSpPr/>
          <p:nvPr/>
        </p:nvSpPr>
        <p:spPr>
          <a:xfrm>
            <a:off x="8407400" y="1905000"/>
            <a:ext cx="2844800" cy="762000"/>
          </a:xfrm>
          <a:prstGeom prst="rect">
            <a:avLst/>
          </a:prstGeom>
          <a:solidFill>
            <a:srgbClr val="FBBD1B"/>
          </a:solidFill>
          <a:ln>
            <a:noFill/>
          </a:ln>
        </p:spPr>
        <p:txBody>
          <a:bodyPr wrap="square" lIns="152400" tIns="0" rIns="152400" bIns="0" rtlCol="0" anchor="ctr">
            <a:noAutofit/>
          </a:bodyPr>
          <a:lstStyle/>
          <a:p>
            <a:pPr algn="ctr">
              <a:spcBef>
                <a:spcPts val="0"/>
              </a:spcBef>
              <a:spcAft>
                <a:spcPts val="0"/>
              </a:spcAft>
              <a:buNone/>
            </a:pPr>
            <a:r>
              <a:rPr lang="en-US" sz="1600" b="1" dirty="0">
                <a:solidFill>
                  <a:srgbClr val="FFFFFF"/>
                </a:solidFill>
                <a:latin typeface="+mn-lt"/>
              </a:rPr>
              <a:t>Cracked almost instantly</a:t>
            </a:r>
          </a:p>
        </p:txBody>
      </p:sp>
      <p:sp>
        <p:nvSpPr>
          <p:cNvPr id="206" name="Row 2"/>
          <p:cNvSpPr/>
          <p:nvPr/>
        </p:nvSpPr>
        <p:spPr>
          <a:xfrm>
            <a:off x="635000" y="3225800"/>
            <a:ext cx="10922000" cy="15240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7" name="Accent 2"/>
          <p:cNvSpPr/>
          <p:nvPr/>
        </p:nvSpPr>
        <p:spPr>
          <a:xfrm>
            <a:off x="635000" y="3225800"/>
            <a:ext cx="101600" cy="1524000"/>
          </a:xfrm>
          <a:prstGeom prst="rect">
            <a:avLst/>
          </a:prstGeom>
          <a:solidFill>
            <a:srgbClr val="115757"/>
          </a:solidFill>
          <a:ln>
            <a:noFill/>
          </a:ln>
        </p:spPr>
        <p:txBody>
          <a:bodyPr wrap="square" lIns="0" tIns="0" rIns="0" bIns="0" rtlCol="0" anchor="ctr">
            <a:noAutofit/>
          </a:bodyPr>
          <a:lstStyle/>
          <a:p>
            <a:endParaRPr lang="en-US" dirty="0"/>
          </a:p>
        </p:txBody>
      </p:sp>
      <p:sp>
        <p:nvSpPr>
          <p:cNvPr id="208" name="Password 2"/>
          <p:cNvSpPr/>
          <p:nvPr/>
        </p:nvSpPr>
        <p:spPr>
          <a:xfrm>
            <a:off x="1041400" y="3225800"/>
            <a:ext cx="7112000" cy="1524000"/>
          </a:xfrm>
          <a:prstGeom prst="rect">
            <a:avLst/>
          </a:prstGeom>
          <a:noFill/>
          <a:ln>
            <a:noFill/>
          </a:ln>
        </p:spPr>
        <p:txBody>
          <a:bodyPr wrap="square" lIns="0" tIns="0" rIns="0" bIns="0" rtlCol="0" anchor="ctr">
            <a:noAutofit/>
          </a:bodyPr>
          <a:lstStyle/>
          <a:p>
            <a:pPr algn="l">
              <a:spcBef>
                <a:spcPts val="0"/>
              </a:spcBef>
              <a:spcAft>
                <a:spcPts val="400"/>
              </a:spcAft>
              <a:buNone/>
            </a:pPr>
            <a:r>
              <a:rPr lang="en-US" sz="1600" b="0" dirty="0">
                <a:solidFill>
                  <a:srgbClr val="545162"/>
                </a:solidFill>
                <a:latin typeface="+mn-lt"/>
              </a:rPr>
              <a:t>Long, and easy to picture</a:t>
            </a:r>
          </a:p>
          <a:p>
            <a:pPr algn="l">
              <a:spcBef>
                <a:spcPts val="0"/>
              </a:spcBef>
              <a:spcAft>
                <a:spcPts val="0"/>
              </a:spcAft>
              <a:buNone/>
            </a:pPr>
            <a:r>
              <a:rPr lang="en-US" sz="3200" b="1" dirty="0">
                <a:solidFill>
                  <a:srgbClr val="115757"/>
                </a:solidFill>
                <a:latin typeface="Raleway"/>
              </a:rPr>
              <a:t>Purple-Tractor-Coffee-Ladder7</a:t>
            </a:r>
          </a:p>
        </p:txBody>
      </p:sp>
      <p:sp>
        <p:nvSpPr>
          <p:cNvPr id="209" name="Verdict 2"/>
          <p:cNvSpPr/>
          <p:nvPr/>
        </p:nvSpPr>
        <p:spPr>
          <a:xfrm>
            <a:off x="8407400" y="3606800"/>
            <a:ext cx="2844800" cy="762000"/>
          </a:xfrm>
          <a:prstGeom prst="rect">
            <a:avLst/>
          </a:prstGeom>
          <a:solidFill>
            <a:srgbClr val="115757"/>
          </a:solidFill>
          <a:ln>
            <a:noFill/>
          </a:ln>
        </p:spPr>
        <p:txBody>
          <a:bodyPr wrap="square" lIns="152400" tIns="0" rIns="152400" bIns="0" rtlCol="0" anchor="ctr">
            <a:noAutofit/>
          </a:bodyPr>
          <a:lstStyle/>
          <a:p>
            <a:pPr algn="ctr">
              <a:spcBef>
                <a:spcPts val="0"/>
              </a:spcBef>
              <a:spcAft>
                <a:spcPts val="0"/>
              </a:spcAft>
              <a:buNone/>
            </a:pPr>
            <a:r>
              <a:rPr lang="en-US" sz="1600" b="1" dirty="0">
                <a:solidFill>
                  <a:srgbClr val="FFFFFF"/>
                </a:solidFill>
                <a:latin typeface="+mn-lt"/>
              </a:rPr>
              <a:t>Would take an attacker effectively forever</a:t>
            </a:r>
          </a:p>
        </p:txBody>
      </p:sp>
      <p:sp>
        <p:nvSpPr>
          <p:cNvPr id="210" name="Key habit"/>
          <p:cNvSpPr/>
          <p:nvPr/>
        </p:nvSpPr>
        <p:spPr>
          <a:xfrm>
            <a:off x="635000" y="4978400"/>
            <a:ext cx="10922000" cy="1244600"/>
          </a:xfrm>
          <a:prstGeom prst="rect">
            <a:avLst/>
          </a:prstGeom>
          <a:solidFill>
            <a:srgbClr val="CFDDDD"/>
          </a:solidFill>
          <a:ln>
            <a:noFill/>
          </a:ln>
        </p:spPr>
        <p:txBody>
          <a:bodyPr wrap="square" lIns="355600" tIns="101600" rIns="355600" bIns="101600" rtlCol="0" anchor="ctr">
            <a:noAutofit/>
          </a:bodyPr>
          <a:lstStyle/>
          <a:p>
            <a:pPr algn="l">
              <a:spcBef>
                <a:spcPts val="0"/>
              </a:spcBef>
              <a:spcAft>
                <a:spcPts val="400"/>
              </a:spcAft>
              <a:buNone/>
            </a:pPr>
            <a:r>
              <a:rPr lang="en-US" sz="1400" b="1" dirty="0">
                <a:solidFill>
                  <a:srgbClr val="115757"/>
                </a:solidFill>
                <a:latin typeface="+mn-lt"/>
              </a:rPr>
              <a:t>KEY HABIT</a:t>
            </a:r>
          </a:p>
          <a:p>
            <a:pPr algn="l">
              <a:spcBef>
                <a:spcPts val="0"/>
              </a:spcBef>
              <a:spcAft>
                <a:spcPts val="200"/>
              </a:spcAft>
              <a:buNone/>
            </a:pPr>
            <a:r>
              <a:rPr lang="en-US" sz="1700" b="1" dirty="0">
                <a:solidFill>
                  <a:srgbClr val="115757"/>
                </a:solidFill>
                <a:latin typeface="+mn-lt"/>
              </a:rPr>
              <a:t>Long beats clever: </a:t>
            </a:r>
            <a:r>
              <a:rPr lang="en-US" sz="1700" b="0" dirty="0">
                <a:solidFill>
                  <a:srgbClr val="302C2D"/>
                </a:solidFill>
                <a:latin typeface="+mn-lt"/>
              </a:rPr>
              <a:t>14 characters or more, three or four unrelated words.</a:t>
            </a:r>
          </a:p>
          <a:p>
            <a:pPr algn="l">
              <a:spcBef>
                <a:spcPts val="0"/>
              </a:spcBef>
              <a:spcAft>
                <a:spcPts val="0"/>
              </a:spcAft>
              <a:buNone/>
            </a:pPr>
            <a:r>
              <a:rPr lang="en-US" sz="1700" b="1" dirty="0">
                <a:solidFill>
                  <a:srgbClr val="115757"/>
                </a:solidFill>
                <a:latin typeface="+mn-lt"/>
              </a:rPr>
              <a:t>A different one for every site. </a:t>
            </a:r>
            <a:r>
              <a:rPr lang="en-US" sz="1700" b="0" dirty="0">
                <a:solidFill>
                  <a:srgbClr val="302C2D"/>
                </a:solidFill>
                <a:latin typeface="+mn-lt"/>
              </a:rPr>
              <a:t>Change it when there is a reason, not because of a calendar.</a:t>
            </a:r>
          </a:p>
        </p:txBody>
      </p:sp>
    </p:spTree>
    <p:extLst>
      <p:ext uri="{BB962C8B-B14F-4D97-AF65-F5344CB8AC3E}">
        <p14:creationId xmlns:p14="http://schemas.microsoft.com/office/powerpoint/2010/main" val="3816458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Eyebrow"/>
          <p:cNvSpPr/>
          <p:nvPr/>
        </p:nvSpPr>
        <p:spPr>
          <a:xfrm>
            <a:off x="723900" y="279400"/>
            <a:ext cx="7620000" cy="254000"/>
          </a:xfrm>
          <a:prstGeom prst="rect">
            <a:avLst/>
          </a:prstGeom>
          <a:noFill/>
          <a:ln>
            <a:noFill/>
          </a:ln>
        </p:spPr>
        <p:txBody>
          <a:bodyPr wrap="square" lIns="0" tIns="0" rIns="0" bIns="0" rtlCol="0" anchor="b">
            <a:noAutofit/>
          </a:bodyPr>
          <a:lstStyle/>
          <a:p>
            <a:pPr algn="l">
              <a:spcBef>
                <a:spcPts val="0"/>
              </a:spcBef>
              <a:spcAft>
                <a:spcPts val="0"/>
              </a:spcAft>
              <a:buNone/>
            </a:pPr>
            <a:r>
              <a:rPr lang="en-US" sz="1400" b="1" dirty="0">
                <a:solidFill>
                  <a:schemeClr val="tx1">
                    <a:lumMod val="75000"/>
                    <a:lumOff val="25000"/>
                  </a:schemeClr>
                </a:solidFill>
                <a:latin typeface="+mn-lt"/>
              </a:rPr>
              <a:t>WHAT YOU CAN DO</a:t>
            </a:r>
          </a:p>
        </p:txBody>
      </p:sp>
      <p:sp>
        <p:nvSpPr>
          <p:cNvPr id="201" name="Title"/>
          <p:cNvSpPr/>
          <p:nvPr/>
        </p:nvSpPr>
        <p:spPr>
          <a:xfrm>
            <a:off x="723900" y="457200"/>
            <a:ext cx="10744200" cy="78740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Where to keep it</a:t>
            </a:r>
          </a:p>
        </p:txBody>
      </p:sp>
      <p:sp>
        <p:nvSpPr>
          <p:cNvPr id="202" name="Head Do"/>
          <p:cNvSpPr/>
          <p:nvPr/>
        </p:nvSpPr>
        <p:spPr>
          <a:xfrm>
            <a:off x="635000" y="1371600"/>
            <a:ext cx="5372100" cy="508000"/>
          </a:xfrm>
          <a:prstGeom prst="rect">
            <a:avLst/>
          </a:prstGeom>
          <a:noFill/>
          <a:ln>
            <a:noFill/>
          </a:ln>
        </p:spPr>
        <p:txBody>
          <a:bodyPr wrap="square" lIns="50800" tIns="0" rIns="0" bIns="0" rtlCol="0" anchor="ctr">
            <a:noAutofit/>
          </a:bodyPr>
          <a:lstStyle/>
          <a:p>
            <a:pPr algn="l">
              <a:spcBef>
                <a:spcPts val="0"/>
              </a:spcBef>
              <a:spcAft>
                <a:spcPts val="0"/>
              </a:spcAft>
              <a:buNone/>
            </a:pPr>
            <a:r>
              <a:rPr lang="en-US" sz="2400" b="1" dirty="0">
                <a:solidFill>
                  <a:srgbClr val="115757"/>
                </a:solidFill>
                <a:latin typeface="Raleway"/>
              </a:rPr>
              <a:t>Do</a:t>
            </a:r>
          </a:p>
        </p:txBody>
      </p:sp>
      <p:sp>
        <p:nvSpPr>
          <p:cNvPr id="203" name="Do row 1"/>
          <p:cNvSpPr/>
          <p:nvPr/>
        </p:nvSpPr>
        <p:spPr>
          <a:xfrm>
            <a:off x="635000" y="1981200"/>
            <a:ext cx="5372100" cy="11176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812800" tIns="0" rIns="203200" bIns="0" rtlCol="0" anchor="ctr">
            <a:noAutofit/>
          </a:bodyPr>
          <a:lstStyle/>
          <a:p>
            <a:pPr algn="l">
              <a:spcBef>
                <a:spcPts val="0"/>
              </a:spcBef>
              <a:spcAft>
                <a:spcPts val="0"/>
              </a:spcAft>
              <a:buNone/>
            </a:pPr>
            <a:r>
              <a:rPr lang="en-US" sz="1600" b="0" dirty="0">
                <a:solidFill>
                  <a:srgbClr val="302C2D"/>
                </a:solidFill>
                <a:latin typeface="+mn-lt"/>
              </a:rPr>
              <a:t>Use a password manager: Your browser has one.  1password or </a:t>
            </a:r>
            <a:r>
              <a:rPr lang="en-US" sz="1600" b="0" dirty="0" err="1">
                <a:solidFill>
                  <a:srgbClr val="302C2D"/>
                </a:solidFill>
                <a:latin typeface="+mn-lt"/>
              </a:rPr>
              <a:t>bitwarden</a:t>
            </a:r>
            <a:r>
              <a:rPr lang="en-US" sz="1600" b="0" dirty="0">
                <a:solidFill>
                  <a:srgbClr val="302C2D"/>
                </a:solidFill>
                <a:latin typeface="+mn-lt"/>
              </a:rPr>
              <a:t> for advanced features.</a:t>
            </a:r>
          </a:p>
        </p:txBody>
      </p:sp>
      <p:sp>
        <p:nvSpPr>
          <p:cNvPr id="204" name="Do mark 1"/>
          <p:cNvSpPr/>
          <p:nvPr/>
        </p:nvSpPr>
        <p:spPr>
          <a:xfrm>
            <a:off x="838200" y="2336800"/>
            <a:ext cx="406400" cy="4064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600" b="1" dirty="0">
                <a:solidFill>
                  <a:srgbClr val="115757"/>
                </a:solidFill>
                <a:latin typeface="+mn-lt"/>
              </a:rPr>
              <a:t>✓</a:t>
            </a:r>
          </a:p>
        </p:txBody>
      </p:sp>
      <p:sp>
        <p:nvSpPr>
          <p:cNvPr id="205" name="Do row 2"/>
          <p:cNvSpPr/>
          <p:nvPr/>
        </p:nvSpPr>
        <p:spPr>
          <a:xfrm>
            <a:off x="635000" y="3251200"/>
            <a:ext cx="5372100" cy="11176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812800" tIns="0" rIns="203200" bIns="0" rtlCol="0" anchor="ctr">
            <a:noAutofit/>
          </a:bodyPr>
          <a:lstStyle/>
          <a:p>
            <a:pPr algn="l">
              <a:spcBef>
                <a:spcPts val="0"/>
              </a:spcBef>
              <a:spcAft>
                <a:spcPts val="0"/>
              </a:spcAft>
              <a:buNone/>
            </a:pPr>
            <a:r>
              <a:rPr lang="en-US" sz="1600" b="0" dirty="0">
                <a:solidFill>
                  <a:srgbClr val="302C2D"/>
                </a:solidFill>
                <a:latin typeface="+mn-lt"/>
              </a:rPr>
              <a:t>Let it fill passwords for you, so it can refuse a fake lookalike site</a:t>
            </a:r>
          </a:p>
        </p:txBody>
      </p:sp>
      <p:sp>
        <p:nvSpPr>
          <p:cNvPr id="206" name="Do mark 2"/>
          <p:cNvSpPr/>
          <p:nvPr/>
        </p:nvSpPr>
        <p:spPr>
          <a:xfrm>
            <a:off x="838200" y="3606800"/>
            <a:ext cx="406400" cy="4064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600" b="1" dirty="0">
                <a:solidFill>
                  <a:srgbClr val="115757"/>
                </a:solidFill>
                <a:latin typeface="+mn-lt"/>
              </a:rPr>
              <a:t>✓</a:t>
            </a:r>
          </a:p>
        </p:txBody>
      </p:sp>
      <p:sp>
        <p:nvSpPr>
          <p:cNvPr id="207" name="Do row 3"/>
          <p:cNvSpPr/>
          <p:nvPr/>
        </p:nvSpPr>
        <p:spPr>
          <a:xfrm>
            <a:off x="635000" y="4521200"/>
            <a:ext cx="5372100" cy="11176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812800" tIns="0" rIns="203200" bIns="0" rtlCol="0" anchor="ctr">
            <a:noAutofit/>
          </a:bodyPr>
          <a:lstStyle/>
          <a:p>
            <a:pPr algn="l">
              <a:spcBef>
                <a:spcPts val="0"/>
              </a:spcBef>
              <a:spcAft>
                <a:spcPts val="0"/>
              </a:spcAft>
              <a:buNone/>
            </a:pPr>
            <a:r>
              <a:rPr lang="en-US" sz="1600" b="0" dirty="0">
                <a:solidFill>
                  <a:srgbClr val="302C2D"/>
                </a:solidFill>
                <a:latin typeface="+mn-lt"/>
              </a:rPr>
              <a:t>A notebook in a locked drawer, if that is what you will actually do</a:t>
            </a:r>
          </a:p>
        </p:txBody>
      </p:sp>
      <p:sp>
        <p:nvSpPr>
          <p:cNvPr id="208" name="Do mark 3"/>
          <p:cNvSpPr/>
          <p:nvPr/>
        </p:nvSpPr>
        <p:spPr>
          <a:xfrm>
            <a:off x="838200" y="4876800"/>
            <a:ext cx="406400" cy="4064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600" b="1" dirty="0">
                <a:solidFill>
                  <a:srgbClr val="115757"/>
                </a:solidFill>
                <a:latin typeface="+mn-lt"/>
              </a:rPr>
              <a:t>✓</a:t>
            </a:r>
          </a:p>
        </p:txBody>
      </p:sp>
      <p:sp>
        <p:nvSpPr>
          <p:cNvPr id="209" name="Head Don’t"/>
          <p:cNvSpPr/>
          <p:nvPr/>
        </p:nvSpPr>
        <p:spPr>
          <a:xfrm>
            <a:off x="6184900" y="1371600"/>
            <a:ext cx="5372100" cy="508000"/>
          </a:xfrm>
          <a:prstGeom prst="rect">
            <a:avLst/>
          </a:prstGeom>
          <a:noFill/>
          <a:ln>
            <a:noFill/>
          </a:ln>
        </p:spPr>
        <p:txBody>
          <a:bodyPr wrap="square" lIns="50800" tIns="0" rIns="0" bIns="0" rtlCol="0" anchor="ctr">
            <a:noAutofit/>
          </a:bodyPr>
          <a:lstStyle/>
          <a:p>
            <a:pPr algn="l">
              <a:spcBef>
                <a:spcPts val="0"/>
              </a:spcBef>
              <a:spcAft>
                <a:spcPts val="0"/>
              </a:spcAft>
              <a:buNone/>
            </a:pPr>
            <a:r>
              <a:rPr lang="en-US" sz="2400" b="1" dirty="0">
                <a:solidFill>
                  <a:srgbClr val="B5541A"/>
                </a:solidFill>
                <a:latin typeface="Raleway"/>
              </a:rPr>
              <a:t>Don’t</a:t>
            </a:r>
          </a:p>
        </p:txBody>
      </p:sp>
      <p:sp>
        <p:nvSpPr>
          <p:cNvPr id="210" name="Don’t row 1"/>
          <p:cNvSpPr/>
          <p:nvPr/>
        </p:nvSpPr>
        <p:spPr>
          <a:xfrm>
            <a:off x="6184900" y="1981200"/>
            <a:ext cx="5372100" cy="812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812800" tIns="0" rIns="203200" bIns="0" rtlCol="0" anchor="ctr">
            <a:noAutofit/>
          </a:bodyPr>
          <a:lstStyle/>
          <a:p>
            <a:pPr algn="l">
              <a:spcBef>
                <a:spcPts val="0"/>
              </a:spcBef>
              <a:spcAft>
                <a:spcPts val="0"/>
              </a:spcAft>
              <a:buNone/>
            </a:pPr>
            <a:r>
              <a:rPr lang="en-US" sz="1600" b="0" dirty="0">
                <a:solidFill>
                  <a:srgbClr val="302C2D"/>
                </a:solidFill>
                <a:latin typeface="+mn-lt"/>
              </a:rPr>
              <a:t>Sticky note on the monitor</a:t>
            </a:r>
          </a:p>
        </p:txBody>
      </p:sp>
      <p:sp>
        <p:nvSpPr>
          <p:cNvPr id="211" name="Don’t mark 1"/>
          <p:cNvSpPr/>
          <p:nvPr/>
        </p:nvSpPr>
        <p:spPr>
          <a:xfrm>
            <a:off x="6388100" y="2184400"/>
            <a:ext cx="406400" cy="406400"/>
          </a:xfrm>
          <a:prstGeom prst="rect">
            <a:avLst/>
          </a:prstGeom>
          <a:solidFill>
            <a:srgbClr val="F3DDD2"/>
          </a:solidFill>
          <a:ln>
            <a:noFill/>
          </a:ln>
        </p:spPr>
        <p:txBody>
          <a:bodyPr wrap="square" lIns="0" tIns="0" rIns="0" bIns="0" rtlCol="0" anchor="ctr">
            <a:noAutofit/>
          </a:bodyPr>
          <a:lstStyle/>
          <a:p>
            <a:pPr algn="ctr">
              <a:spcBef>
                <a:spcPts val="0"/>
              </a:spcBef>
              <a:spcAft>
                <a:spcPts val="0"/>
              </a:spcAft>
              <a:buNone/>
            </a:pPr>
            <a:r>
              <a:rPr lang="en-US" sz="1600" b="1" dirty="0">
                <a:solidFill>
                  <a:srgbClr val="B5541A"/>
                </a:solidFill>
                <a:latin typeface="+mn-lt"/>
              </a:rPr>
              <a:t>✕</a:t>
            </a:r>
          </a:p>
        </p:txBody>
      </p:sp>
      <p:sp>
        <p:nvSpPr>
          <p:cNvPr id="212" name="Don’t row 2"/>
          <p:cNvSpPr/>
          <p:nvPr/>
        </p:nvSpPr>
        <p:spPr>
          <a:xfrm>
            <a:off x="6184900" y="2921000"/>
            <a:ext cx="5372100" cy="812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812800" tIns="0" rIns="203200" bIns="0" rtlCol="0" anchor="ctr">
            <a:noAutofit/>
          </a:bodyPr>
          <a:lstStyle/>
          <a:p>
            <a:pPr algn="l">
              <a:spcBef>
                <a:spcPts val="0"/>
              </a:spcBef>
              <a:spcAft>
                <a:spcPts val="0"/>
              </a:spcAft>
              <a:buNone/>
            </a:pPr>
            <a:r>
              <a:rPr lang="en-US" sz="1600" b="0" dirty="0">
                <a:solidFill>
                  <a:srgbClr val="302C2D"/>
                </a:solidFill>
                <a:latin typeface="+mn-lt"/>
              </a:rPr>
              <a:t>A spreadsheet named passwords on the shared drive</a:t>
            </a:r>
          </a:p>
        </p:txBody>
      </p:sp>
      <p:sp>
        <p:nvSpPr>
          <p:cNvPr id="213" name="Don’t mark 2"/>
          <p:cNvSpPr/>
          <p:nvPr/>
        </p:nvSpPr>
        <p:spPr>
          <a:xfrm>
            <a:off x="6388100" y="3124200"/>
            <a:ext cx="406400" cy="406400"/>
          </a:xfrm>
          <a:prstGeom prst="rect">
            <a:avLst/>
          </a:prstGeom>
          <a:solidFill>
            <a:srgbClr val="F3DDD2"/>
          </a:solidFill>
          <a:ln>
            <a:noFill/>
          </a:ln>
        </p:spPr>
        <p:txBody>
          <a:bodyPr wrap="square" lIns="0" tIns="0" rIns="0" bIns="0" rtlCol="0" anchor="ctr">
            <a:noAutofit/>
          </a:bodyPr>
          <a:lstStyle/>
          <a:p>
            <a:pPr algn="ctr">
              <a:spcBef>
                <a:spcPts val="0"/>
              </a:spcBef>
              <a:spcAft>
                <a:spcPts val="0"/>
              </a:spcAft>
              <a:buNone/>
            </a:pPr>
            <a:r>
              <a:rPr lang="en-US" sz="1600" b="1" dirty="0">
                <a:solidFill>
                  <a:srgbClr val="B5541A"/>
                </a:solidFill>
                <a:latin typeface="+mn-lt"/>
              </a:rPr>
              <a:t>✕</a:t>
            </a:r>
          </a:p>
        </p:txBody>
      </p:sp>
      <p:sp>
        <p:nvSpPr>
          <p:cNvPr id="214" name="Don’t row 3"/>
          <p:cNvSpPr/>
          <p:nvPr/>
        </p:nvSpPr>
        <p:spPr>
          <a:xfrm>
            <a:off x="6184900" y="3860800"/>
            <a:ext cx="5372100" cy="812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812800" tIns="0" rIns="203200" bIns="0" rtlCol="0" anchor="ctr">
            <a:noAutofit/>
          </a:bodyPr>
          <a:lstStyle/>
          <a:p>
            <a:pPr algn="l">
              <a:spcBef>
                <a:spcPts val="0"/>
              </a:spcBef>
              <a:spcAft>
                <a:spcPts val="0"/>
              </a:spcAft>
              <a:buNone/>
            </a:pPr>
            <a:r>
              <a:rPr lang="en-US" sz="1600" b="0" dirty="0">
                <a:solidFill>
                  <a:srgbClr val="302C2D"/>
                </a:solidFill>
                <a:latin typeface="+mn-lt"/>
              </a:rPr>
              <a:t>Emailing or texting a password</a:t>
            </a:r>
          </a:p>
        </p:txBody>
      </p:sp>
      <p:sp>
        <p:nvSpPr>
          <p:cNvPr id="215" name="Don’t mark 3"/>
          <p:cNvSpPr/>
          <p:nvPr/>
        </p:nvSpPr>
        <p:spPr>
          <a:xfrm>
            <a:off x="6388100" y="4064000"/>
            <a:ext cx="406400" cy="406400"/>
          </a:xfrm>
          <a:prstGeom prst="rect">
            <a:avLst/>
          </a:prstGeom>
          <a:solidFill>
            <a:srgbClr val="F3DDD2"/>
          </a:solidFill>
          <a:ln>
            <a:noFill/>
          </a:ln>
        </p:spPr>
        <p:txBody>
          <a:bodyPr wrap="square" lIns="0" tIns="0" rIns="0" bIns="0" rtlCol="0" anchor="ctr">
            <a:noAutofit/>
          </a:bodyPr>
          <a:lstStyle/>
          <a:p>
            <a:pPr algn="ctr">
              <a:spcBef>
                <a:spcPts val="0"/>
              </a:spcBef>
              <a:spcAft>
                <a:spcPts val="0"/>
              </a:spcAft>
              <a:buNone/>
            </a:pPr>
            <a:r>
              <a:rPr lang="en-US" sz="1600" b="1" dirty="0">
                <a:solidFill>
                  <a:srgbClr val="B5541A"/>
                </a:solidFill>
                <a:latin typeface="+mn-lt"/>
              </a:rPr>
              <a:t>✕</a:t>
            </a:r>
          </a:p>
        </p:txBody>
      </p:sp>
      <p:sp>
        <p:nvSpPr>
          <p:cNvPr id="216" name="Don’t row 4"/>
          <p:cNvSpPr/>
          <p:nvPr/>
        </p:nvSpPr>
        <p:spPr>
          <a:xfrm>
            <a:off x="6184900" y="4800600"/>
            <a:ext cx="5372100" cy="812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812800" tIns="0" rIns="203200" bIns="0" rtlCol="0" anchor="ctr">
            <a:noAutofit/>
          </a:bodyPr>
          <a:lstStyle/>
          <a:p>
            <a:pPr algn="l">
              <a:spcBef>
                <a:spcPts val="0"/>
              </a:spcBef>
              <a:spcAft>
                <a:spcPts val="0"/>
              </a:spcAft>
              <a:buNone/>
            </a:pPr>
            <a:r>
              <a:rPr lang="en-US" sz="1600" b="0" dirty="0">
                <a:solidFill>
                  <a:srgbClr val="302C2D"/>
                </a:solidFill>
                <a:latin typeface="+mn-lt"/>
              </a:rPr>
              <a:t>Using your city password for Facebook, or anywhere else</a:t>
            </a:r>
          </a:p>
        </p:txBody>
      </p:sp>
      <p:sp>
        <p:nvSpPr>
          <p:cNvPr id="217" name="Don’t mark 4"/>
          <p:cNvSpPr/>
          <p:nvPr/>
        </p:nvSpPr>
        <p:spPr>
          <a:xfrm>
            <a:off x="6388100" y="5003800"/>
            <a:ext cx="406400" cy="406400"/>
          </a:xfrm>
          <a:prstGeom prst="rect">
            <a:avLst/>
          </a:prstGeom>
          <a:solidFill>
            <a:srgbClr val="F3DDD2"/>
          </a:solidFill>
          <a:ln>
            <a:noFill/>
          </a:ln>
        </p:spPr>
        <p:txBody>
          <a:bodyPr wrap="square" lIns="0" tIns="0" rIns="0" bIns="0" rtlCol="0" anchor="ctr">
            <a:noAutofit/>
          </a:bodyPr>
          <a:lstStyle/>
          <a:p>
            <a:pPr algn="ctr">
              <a:spcBef>
                <a:spcPts val="0"/>
              </a:spcBef>
              <a:spcAft>
                <a:spcPts val="0"/>
              </a:spcAft>
              <a:buNone/>
            </a:pPr>
            <a:r>
              <a:rPr lang="en-US" sz="1600" b="1" dirty="0">
                <a:solidFill>
                  <a:srgbClr val="B5541A"/>
                </a:solidFill>
                <a:latin typeface="+mn-lt"/>
              </a:rPr>
              <a:t>✕</a:t>
            </a:r>
          </a:p>
        </p:txBody>
      </p:sp>
      <p:sp>
        <p:nvSpPr>
          <p:cNvPr id="218" name="Band"/>
          <p:cNvSpPr/>
          <p:nvPr/>
        </p:nvSpPr>
        <p:spPr>
          <a:xfrm>
            <a:off x="635000" y="5740400"/>
            <a:ext cx="10922000" cy="584200"/>
          </a:xfrm>
          <a:prstGeom prst="rect">
            <a:avLst/>
          </a:prstGeom>
          <a:solidFill>
            <a:srgbClr val="CFDDDD"/>
          </a:solidFill>
          <a:ln>
            <a:noFill/>
          </a:ln>
        </p:spPr>
        <p:txBody>
          <a:bodyPr wrap="square" lIns="304800" tIns="0" rIns="304800" bIns="0" rtlCol="0" anchor="ctr">
            <a:noAutofit/>
          </a:bodyPr>
          <a:lstStyle/>
          <a:p>
            <a:pPr algn="ctr">
              <a:spcBef>
                <a:spcPts val="0"/>
              </a:spcBef>
              <a:spcAft>
                <a:spcPts val="0"/>
              </a:spcAft>
              <a:buNone/>
            </a:pPr>
            <a:r>
              <a:rPr lang="en-US" sz="2000" b="0" dirty="0">
                <a:solidFill>
                  <a:srgbClr val="302C2D"/>
                </a:solidFill>
                <a:latin typeface="+mn-lt"/>
              </a:rPr>
              <a:t>Check your email address at </a:t>
            </a:r>
            <a:r>
              <a:rPr lang="en-US" sz="2000" b="1" dirty="0">
                <a:solidFill>
                  <a:srgbClr val="115757"/>
                </a:solidFill>
                <a:latin typeface="+mn-lt"/>
              </a:rPr>
              <a:t>haveibeenpwned.com</a:t>
            </a:r>
          </a:p>
        </p:txBody>
      </p:sp>
    </p:spTree>
    <p:extLst>
      <p:ext uri="{BB962C8B-B14F-4D97-AF65-F5344CB8AC3E}">
        <p14:creationId xmlns:p14="http://schemas.microsoft.com/office/powerpoint/2010/main" val="824483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Eyebrow"/>
          <p:cNvSpPr/>
          <p:nvPr/>
        </p:nvSpPr>
        <p:spPr>
          <a:xfrm>
            <a:off x="723900" y="584200"/>
            <a:ext cx="7620000" cy="254000"/>
          </a:xfrm>
          <a:prstGeom prst="rect">
            <a:avLst/>
          </a:prstGeom>
          <a:noFill/>
          <a:ln>
            <a:noFill/>
          </a:ln>
        </p:spPr>
        <p:txBody>
          <a:bodyPr wrap="square" lIns="0" tIns="0" rIns="0" bIns="0" rtlCol="0" anchor="b">
            <a:noAutofit/>
          </a:bodyPr>
          <a:lstStyle/>
          <a:p>
            <a:pPr algn="l">
              <a:spcBef>
                <a:spcPts val="0"/>
              </a:spcBef>
              <a:spcAft>
                <a:spcPts val="0"/>
              </a:spcAft>
              <a:buNone/>
            </a:pPr>
            <a:r>
              <a:rPr lang="en-US" sz="1400" b="1" dirty="0">
                <a:solidFill>
                  <a:srgbClr val="545162"/>
                </a:solidFill>
                <a:latin typeface="+mn-lt"/>
              </a:rPr>
              <a:t>WHAT YOU CAN DO</a:t>
            </a:r>
          </a:p>
        </p:txBody>
      </p:sp>
      <p:sp>
        <p:nvSpPr>
          <p:cNvPr id="201" name="Title"/>
          <p:cNvSpPr/>
          <p:nvPr/>
        </p:nvSpPr>
        <p:spPr>
          <a:xfrm>
            <a:off x="723900" y="850900"/>
            <a:ext cx="10744200" cy="77470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Three emails you will get this year</a:t>
            </a:r>
          </a:p>
        </p:txBody>
      </p:sp>
      <p:sp>
        <p:nvSpPr>
          <p:cNvPr id="202" name="Lead"/>
          <p:cNvSpPr/>
          <p:nvPr/>
        </p:nvSpPr>
        <p:spPr>
          <a:xfrm>
            <a:off x="723900" y="1676400"/>
            <a:ext cx="10744200" cy="381000"/>
          </a:xfrm>
          <a:prstGeom prst="rect">
            <a:avLst/>
          </a:prstGeom>
          <a:noFill/>
          <a:ln>
            <a:noFill/>
          </a:ln>
        </p:spPr>
        <p:txBody>
          <a:bodyPr wrap="square" lIns="0" tIns="0" rIns="0" bIns="0" rtlCol="0" anchor="ctr">
            <a:noAutofit/>
          </a:bodyPr>
          <a:lstStyle/>
          <a:p>
            <a:pPr algn="l">
              <a:spcBef>
                <a:spcPts val="0"/>
              </a:spcBef>
              <a:spcAft>
                <a:spcPts val="0"/>
              </a:spcAft>
              <a:buNone/>
            </a:pPr>
            <a:r>
              <a:rPr lang="en-US" sz="2000" b="1" dirty="0">
                <a:solidFill>
                  <a:srgbClr val="B5541A"/>
                </a:solidFill>
                <a:latin typeface="Raleway"/>
              </a:rPr>
              <a:t>Urgency is the tell.</a:t>
            </a:r>
          </a:p>
        </p:txBody>
      </p:sp>
      <p:sp>
        <p:nvSpPr>
          <p:cNvPr id="203" name="Card 1"/>
          <p:cNvSpPr/>
          <p:nvPr/>
        </p:nvSpPr>
        <p:spPr>
          <a:xfrm>
            <a:off x="635000" y="2336800"/>
            <a:ext cx="3403600" cy="20320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4" name="Bar 1"/>
          <p:cNvSpPr/>
          <p:nvPr/>
        </p:nvSpPr>
        <p:spPr>
          <a:xfrm>
            <a:off x="635000" y="2336800"/>
            <a:ext cx="3403600" cy="76200"/>
          </a:xfrm>
          <a:prstGeom prst="rect">
            <a:avLst/>
          </a:prstGeom>
          <a:solidFill>
            <a:srgbClr val="B5541A"/>
          </a:solidFill>
          <a:ln>
            <a:noFill/>
          </a:ln>
        </p:spPr>
        <p:txBody>
          <a:bodyPr wrap="square" lIns="0" tIns="0" rIns="0" bIns="0" rtlCol="0" anchor="ctr">
            <a:noAutofit/>
          </a:bodyPr>
          <a:lstStyle/>
          <a:p>
            <a:endParaRPr lang="en-US" dirty="0"/>
          </a:p>
        </p:txBody>
      </p:sp>
      <p:sp>
        <p:nvSpPr>
          <p:cNvPr id="205" name="Heading 1"/>
          <p:cNvSpPr/>
          <p:nvPr/>
        </p:nvSpPr>
        <p:spPr>
          <a:xfrm>
            <a:off x="939800" y="2590800"/>
            <a:ext cx="2794000" cy="457200"/>
          </a:xfrm>
          <a:prstGeom prst="rect">
            <a:avLst/>
          </a:prstGeom>
          <a:noFill/>
          <a:ln>
            <a:noFill/>
          </a:ln>
        </p:spPr>
        <p:txBody>
          <a:bodyPr wrap="square" lIns="0" tIns="0" rIns="0" bIns="0" rtlCol="0" anchor="ctr">
            <a:noAutofit/>
          </a:bodyPr>
          <a:lstStyle/>
          <a:p>
            <a:pPr algn="l">
              <a:spcBef>
                <a:spcPts val="0"/>
              </a:spcBef>
              <a:spcAft>
                <a:spcPts val="0"/>
              </a:spcAft>
              <a:buNone/>
            </a:pPr>
            <a:r>
              <a:rPr lang="en-US" sz="2200" b="1" dirty="0">
                <a:solidFill>
                  <a:srgbClr val="115757"/>
                </a:solidFill>
                <a:latin typeface="Raleway"/>
              </a:rPr>
              <a:t>Password reset</a:t>
            </a:r>
          </a:p>
        </p:txBody>
      </p:sp>
      <p:sp>
        <p:nvSpPr>
          <p:cNvPr id="206" name="Quote 1"/>
          <p:cNvSpPr/>
          <p:nvPr/>
        </p:nvSpPr>
        <p:spPr>
          <a:xfrm>
            <a:off x="939800" y="3124200"/>
            <a:ext cx="2794000" cy="12192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sz="1700" b="0" dirty="0">
                <a:solidFill>
                  <a:srgbClr val="545162"/>
                </a:solidFill>
                <a:latin typeface="+mn-lt"/>
              </a:rPr>
              <a:t>“Your password expires today. Click here.”</a:t>
            </a:r>
          </a:p>
        </p:txBody>
      </p:sp>
      <p:sp>
        <p:nvSpPr>
          <p:cNvPr id="207" name="Card 2"/>
          <p:cNvSpPr/>
          <p:nvPr/>
        </p:nvSpPr>
        <p:spPr>
          <a:xfrm>
            <a:off x="4394200" y="2336800"/>
            <a:ext cx="3403600" cy="20320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8" name="Bar 2"/>
          <p:cNvSpPr/>
          <p:nvPr/>
        </p:nvSpPr>
        <p:spPr>
          <a:xfrm>
            <a:off x="4394200" y="2336800"/>
            <a:ext cx="3403600" cy="76200"/>
          </a:xfrm>
          <a:prstGeom prst="rect">
            <a:avLst/>
          </a:prstGeom>
          <a:solidFill>
            <a:srgbClr val="B5541A"/>
          </a:solidFill>
          <a:ln>
            <a:noFill/>
          </a:ln>
        </p:spPr>
        <p:txBody>
          <a:bodyPr wrap="square" lIns="0" tIns="0" rIns="0" bIns="0" rtlCol="0" anchor="ctr">
            <a:noAutofit/>
          </a:bodyPr>
          <a:lstStyle/>
          <a:p>
            <a:endParaRPr lang="en-US" dirty="0"/>
          </a:p>
        </p:txBody>
      </p:sp>
      <p:sp>
        <p:nvSpPr>
          <p:cNvPr id="209" name="Heading 2"/>
          <p:cNvSpPr/>
          <p:nvPr/>
        </p:nvSpPr>
        <p:spPr>
          <a:xfrm>
            <a:off x="4699000" y="2590800"/>
            <a:ext cx="2794000" cy="457200"/>
          </a:xfrm>
          <a:prstGeom prst="rect">
            <a:avLst/>
          </a:prstGeom>
          <a:noFill/>
          <a:ln>
            <a:noFill/>
          </a:ln>
        </p:spPr>
        <p:txBody>
          <a:bodyPr wrap="square" lIns="0" tIns="0" rIns="0" bIns="0" rtlCol="0" anchor="ctr">
            <a:noAutofit/>
          </a:bodyPr>
          <a:lstStyle/>
          <a:p>
            <a:pPr algn="l">
              <a:spcBef>
                <a:spcPts val="0"/>
              </a:spcBef>
              <a:spcAft>
                <a:spcPts val="0"/>
              </a:spcAft>
              <a:buNone/>
            </a:pPr>
            <a:r>
              <a:rPr lang="en-US" sz="2200" b="1" dirty="0">
                <a:solidFill>
                  <a:srgbClr val="115757"/>
                </a:solidFill>
                <a:latin typeface="Raleway"/>
              </a:rPr>
              <a:t>Gift cards</a:t>
            </a:r>
          </a:p>
        </p:txBody>
      </p:sp>
      <p:sp>
        <p:nvSpPr>
          <p:cNvPr id="210" name="Quote 2"/>
          <p:cNvSpPr/>
          <p:nvPr/>
        </p:nvSpPr>
        <p:spPr>
          <a:xfrm>
            <a:off x="4699000" y="3124200"/>
            <a:ext cx="2794000" cy="12192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sz="1700" b="0" dirty="0">
                <a:solidFill>
                  <a:srgbClr val="545162"/>
                </a:solidFill>
                <a:latin typeface="+mn-lt"/>
              </a:rPr>
              <a:t>“This is the mayor. I need gift cards, and I’m in a meeting.”</a:t>
            </a:r>
          </a:p>
        </p:txBody>
      </p:sp>
      <p:sp>
        <p:nvSpPr>
          <p:cNvPr id="211" name="Card 3"/>
          <p:cNvSpPr/>
          <p:nvPr/>
        </p:nvSpPr>
        <p:spPr>
          <a:xfrm>
            <a:off x="8153400" y="2336800"/>
            <a:ext cx="3403600" cy="20320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12" name="Bar 3"/>
          <p:cNvSpPr/>
          <p:nvPr/>
        </p:nvSpPr>
        <p:spPr>
          <a:xfrm>
            <a:off x="8153400" y="2336800"/>
            <a:ext cx="3403600" cy="76200"/>
          </a:xfrm>
          <a:prstGeom prst="rect">
            <a:avLst/>
          </a:prstGeom>
          <a:solidFill>
            <a:srgbClr val="B5541A"/>
          </a:solidFill>
          <a:ln>
            <a:noFill/>
          </a:ln>
        </p:spPr>
        <p:txBody>
          <a:bodyPr wrap="square" lIns="0" tIns="0" rIns="0" bIns="0" rtlCol="0" anchor="ctr">
            <a:noAutofit/>
          </a:bodyPr>
          <a:lstStyle/>
          <a:p>
            <a:endParaRPr lang="en-US" dirty="0"/>
          </a:p>
        </p:txBody>
      </p:sp>
      <p:sp>
        <p:nvSpPr>
          <p:cNvPr id="213" name="Heading 3"/>
          <p:cNvSpPr/>
          <p:nvPr/>
        </p:nvSpPr>
        <p:spPr>
          <a:xfrm>
            <a:off x="8458200" y="2590800"/>
            <a:ext cx="2794000" cy="457200"/>
          </a:xfrm>
          <a:prstGeom prst="rect">
            <a:avLst/>
          </a:prstGeom>
          <a:noFill/>
          <a:ln>
            <a:noFill/>
          </a:ln>
        </p:spPr>
        <p:txBody>
          <a:bodyPr wrap="square" lIns="0" tIns="0" rIns="0" bIns="0" rtlCol="0" anchor="ctr">
            <a:noAutofit/>
          </a:bodyPr>
          <a:lstStyle/>
          <a:p>
            <a:pPr algn="l">
              <a:spcBef>
                <a:spcPts val="0"/>
              </a:spcBef>
              <a:spcAft>
                <a:spcPts val="0"/>
              </a:spcAft>
              <a:buNone/>
            </a:pPr>
            <a:r>
              <a:rPr lang="en-US" sz="2200" b="1" dirty="0">
                <a:solidFill>
                  <a:srgbClr val="115757"/>
                </a:solidFill>
                <a:latin typeface="Raleway"/>
              </a:rPr>
              <a:t>Bank change</a:t>
            </a:r>
          </a:p>
        </p:txBody>
      </p:sp>
      <p:sp>
        <p:nvSpPr>
          <p:cNvPr id="214" name="Quote 3"/>
          <p:cNvSpPr/>
          <p:nvPr/>
        </p:nvSpPr>
        <p:spPr>
          <a:xfrm>
            <a:off x="8458200" y="3124200"/>
            <a:ext cx="2794000" cy="1219200"/>
          </a:xfrm>
          <a:prstGeom prst="rect">
            <a:avLst/>
          </a:prstGeom>
          <a:noFill/>
          <a:ln>
            <a:noFill/>
          </a:ln>
        </p:spPr>
        <p:txBody>
          <a:bodyPr wrap="square" lIns="0" tIns="0" rIns="0" bIns="0" rtlCol="0" anchor="t">
            <a:noAutofit/>
          </a:bodyPr>
          <a:lstStyle/>
          <a:p>
            <a:pPr algn="l">
              <a:lnSpc>
                <a:spcPct val="115000"/>
              </a:lnSpc>
              <a:spcBef>
                <a:spcPts val="0"/>
              </a:spcBef>
              <a:spcAft>
                <a:spcPts val="0"/>
              </a:spcAft>
              <a:buNone/>
            </a:pPr>
            <a:r>
              <a:rPr lang="en-US" sz="1700" b="0" dirty="0">
                <a:solidFill>
                  <a:srgbClr val="545162"/>
                </a:solidFill>
                <a:latin typeface="+mn-lt"/>
              </a:rPr>
              <a:t>“Our vendor changed their bank account. Here are the new details.”</a:t>
            </a:r>
          </a:p>
        </p:txBody>
      </p:sp>
      <p:sp>
        <p:nvSpPr>
          <p:cNvPr id="215" name="Band"/>
          <p:cNvSpPr/>
          <p:nvPr/>
        </p:nvSpPr>
        <p:spPr>
          <a:xfrm>
            <a:off x="635000" y="4724400"/>
            <a:ext cx="10922000" cy="1397000"/>
          </a:xfrm>
          <a:prstGeom prst="rect">
            <a:avLst/>
          </a:prstGeom>
          <a:solidFill>
            <a:srgbClr val="115757"/>
          </a:solidFill>
          <a:ln>
            <a:noFill/>
          </a:ln>
        </p:spPr>
        <p:txBody>
          <a:bodyPr wrap="square" lIns="355600" tIns="0" rIns="355600" bIns="0" rtlCol="0" anchor="ctr">
            <a:noAutofit/>
          </a:bodyPr>
          <a:lstStyle/>
          <a:p>
            <a:pPr algn="l">
              <a:spcBef>
                <a:spcPts val="0"/>
              </a:spcBef>
              <a:spcAft>
                <a:spcPts val="600"/>
              </a:spcAft>
              <a:buNone/>
            </a:pPr>
            <a:r>
              <a:rPr lang="en-US" sz="1800" b="1" dirty="0">
                <a:solidFill>
                  <a:srgbClr val="FFFFFF"/>
                </a:solidFill>
                <a:latin typeface="Raleway"/>
              </a:rPr>
              <a:t>Verify by phone, using a number you already had. Never the one in the email.</a:t>
            </a:r>
          </a:p>
          <a:p>
            <a:pPr algn="l">
              <a:spcBef>
                <a:spcPts val="0"/>
              </a:spcBef>
              <a:spcAft>
                <a:spcPts val="0"/>
              </a:spcAft>
              <a:buNone/>
            </a:pPr>
            <a:r>
              <a:rPr lang="en-US" sz="1800" b="1" dirty="0">
                <a:solidFill>
                  <a:srgbClr val="FABC1B"/>
                </a:solidFill>
                <a:latin typeface="+mn-lt"/>
              </a:rPr>
              <a:t>Clicked something? </a:t>
            </a:r>
            <a:r>
              <a:rPr lang="en-US" sz="1800" b="0" dirty="0">
                <a:solidFill>
                  <a:srgbClr val="FFFFFF"/>
                </a:solidFill>
                <a:latin typeface="+mn-lt"/>
              </a:rPr>
              <a:t>Tell us right away. Fast is fixable.</a:t>
            </a:r>
          </a:p>
        </p:txBody>
      </p:sp>
    </p:spTree>
    <p:extLst>
      <p:ext uri="{BB962C8B-B14F-4D97-AF65-F5344CB8AC3E}">
        <p14:creationId xmlns:p14="http://schemas.microsoft.com/office/powerpoint/2010/main" val="252128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Eyebrow"/>
          <p:cNvSpPr/>
          <p:nvPr/>
        </p:nvSpPr>
        <p:spPr>
          <a:xfrm>
            <a:off x="723900" y="365127"/>
            <a:ext cx="7620000" cy="254000"/>
          </a:xfrm>
          <a:prstGeom prst="rect">
            <a:avLst/>
          </a:prstGeom>
          <a:noFill/>
          <a:ln>
            <a:noFill/>
          </a:ln>
        </p:spPr>
        <p:txBody>
          <a:bodyPr wrap="square" lIns="0" tIns="0" rIns="0" bIns="0" rtlCol="0" anchor="b">
            <a:noAutofit/>
          </a:bodyPr>
          <a:lstStyle/>
          <a:p>
            <a:pPr algn="l">
              <a:spcBef>
                <a:spcPts val="0"/>
              </a:spcBef>
              <a:spcAft>
                <a:spcPts val="0"/>
              </a:spcAft>
              <a:buNone/>
            </a:pPr>
            <a:r>
              <a:rPr lang="en-US" sz="1400" b="1" dirty="0">
                <a:solidFill>
                  <a:schemeClr val="tx1">
                    <a:lumMod val="75000"/>
                    <a:lumOff val="25000"/>
                  </a:schemeClr>
                </a:solidFill>
                <a:latin typeface="+mn-lt"/>
              </a:rPr>
              <a:t>WHAT YOU CAN DO</a:t>
            </a:r>
          </a:p>
        </p:txBody>
      </p:sp>
      <p:sp>
        <p:nvSpPr>
          <p:cNvPr id="201" name="Title"/>
          <p:cNvSpPr/>
          <p:nvPr/>
        </p:nvSpPr>
        <p:spPr>
          <a:xfrm>
            <a:off x="723900" y="542927"/>
            <a:ext cx="10744200" cy="78740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Small habits that close the gaps</a:t>
            </a:r>
          </a:p>
        </p:txBody>
      </p:sp>
      <p:sp>
        <p:nvSpPr>
          <p:cNvPr id="202" name="Card 1"/>
          <p:cNvSpPr/>
          <p:nvPr/>
        </p:nvSpPr>
        <p:spPr>
          <a:xfrm>
            <a:off x="635000" y="1498600"/>
            <a:ext cx="3505200" cy="2209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3" name="Badge 1"/>
          <p:cNvSpPr/>
          <p:nvPr/>
        </p:nvSpPr>
        <p:spPr>
          <a:xfrm>
            <a:off x="889000" y="1727200"/>
            <a:ext cx="457200" cy="4572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600" b="1" dirty="0">
                <a:solidFill>
                  <a:srgbClr val="115757"/>
                </a:solidFill>
                <a:latin typeface="Raleway"/>
              </a:rPr>
              <a:t>1</a:t>
            </a:r>
          </a:p>
        </p:txBody>
      </p:sp>
      <p:sp>
        <p:nvSpPr>
          <p:cNvPr id="204" name="Text 1"/>
          <p:cNvSpPr/>
          <p:nvPr/>
        </p:nvSpPr>
        <p:spPr>
          <a:xfrm>
            <a:off x="889000" y="2260600"/>
            <a:ext cx="2997200" cy="1270000"/>
          </a:xfrm>
          <a:prstGeom prst="rect">
            <a:avLst/>
          </a:prstGeom>
          <a:noFill/>
          <a:ln>
            <a:noFill/>
          </a:ln>
        </p:spPr>
        <p:txBody>
          <a:bodyPr wrap="square" lIns="0" tIns="0" rIns="0" bIns="0" rtlCol="0" anchor="ctr">
            <a:noAutofit/>
          </a:bodyPr>
          <a:lstStyle/>
          <a:p>
            <a:pPr algn="l">
              <a:lnSpc>
                <a:spcPct val="105000"/>
              </a:lnSpc>
              <a:spcBef>
                <a:spcPts val="0"/>
              </a:spcBef>
              <a:spcAft>
                <a:spcPts val="0"/>
              </a:spcAft>
              <a:buNone/>
            </a:pPr>
            <a:r>
              <a:rPr lang="en-US" sz="1700" b="1" dirty="0">
                <a:solidFill>
                  <a:srgbClr val="115757"/>
                </a:solidFill>
                <a:latin typeface="Raleway"/>
              </a:rPr>
              <a:t>Keep city data inside the system, not in spreadsheets on your desktop or in email.</a:t>
            </a:r>
          </a:p>
        </p:txBody>
      </p:sp>
      <p:sp>
        <p:nvSpPr>
          <p:cNvPr id="205" name="Card 2"/>
          <p:cNvSpPr/>
          <p:nvPr/>
        </p:nvSpPr>
        <p:spPr>
          <a:xfrm>
            <a:off x="4343400" y="1498600"/>
            <a:ext cx="3505200" cy="2209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6" name="Badge 2"/>
          <p:cNvSpPr/>
          <p:nvPr/>
        </p:nvSpPr>
        <p:spPr>
          <a:xfrm>
            <a:off x="4597400" y="1727200"/>
            <a:ext cx="457200" cy="4572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600" b="1" dirty="0">
                <a:solidFill>
                  <a:srgbClr val="115757"/>
                </a:solidFill>
                <a:latin typeface="Raleway"/>
              </a:rPr>
              <a:t>2</a:t>
            </a:r>
          </a:p>
        </p:txBody>
      </p:sp>
      <p:sp>
        <p:nvSpPr>
          <p:cNvPr id="207" name="Text 2"/>
          <p:cNvSpPr/>
          <p:nvPr/>
        </p:nvSpPr>
        <p:spPr>
          <a:xfrm>
            <a:off x="4597400" y="2260600"/>
            <a:ext cx="2997200" cy="1270000"/>
          </a:xfrm>
          <a:prstGeom prst="rect">
            <a:avLst/>
          </a:prstGeom>
          <a:noFill/>
          <a:ln>
            <a:noFill/>
          </a:ln>
        </p:spPr>
        <p:txBody>
          <a:bodyPr wrap="square" lIns="0" tIns="0" rIns="0" bIns="0" rtlCol="0" anchor="ctr">
            <a:noAutofit/>
          </a:bodyPr>
          <a:lstStyle/>
          <a:p>
            <a:pPr algn="l">
              <a:lnSpc>
                <a:spcPct val="105000"/>
              </a:lnSpc>
              <a:spcBef>
                <a:spcPts val="0"/>
              </a:spcBef>
              <a:spcAft>
                <a:spcPts val="0"/>
              </a:spcAft>
              <a:buNone/>
            </a:pPr>
            <a:r>
              <a:rPr lang="en-US" sz="1700" b="1" dirty="0">
                <a:solidFill>
                  <a:srgbClr val="115757"/>
                </a:solidFill>
                <a:latin typeface="Raleway"/>
              </a:rPr>
              <a:t>Never write down a card number, even for a minute.</a:t>
            </a:r>
          </a:p>
        </p:txBody>
      </p:sp>
      <p:sp>
        <p:nvSpPr>
          <p:cNvPr id="208" name="Card 3"/>
          <p:cNvSpPr/>
          <p:nvPr/>
        </p:nvSpPr>
        <p:spPr>
          <a:xfrm>
            <a:off x="8051800" y="1498600"/>
            <a:ext cx="3505200" cy="2209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09" name="Badge 3"/>
          <p:cNvSpPr/>
          <p:nvPr/>
        </p:nvSpPr>
        <p:spPr>
          <a:xfrm>
            <a:off x="8305800" y="1727200"/>
            <a:ext cx="457200" cy="4572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600" b="1" dirty="0">
                <a:solidFill>
                  <a:srgbClr val="115757"/>
                </a:solidFill>
                <a:latin typeface="Raleway"/>
              </a:rPr>
              <a:t>3</a:t>
            </a:r>
          </a:p>
        </p:txBody>
      </p:sp>
      <p:sp>
        <p:nvSpPr>
          <p:cNvPr id="210" name="Text 3"/>
          <p:cNvSpPr/>
          <p:nvPr/>
        </p:nvSpPr>
        <p:spPr>
          <a:xfrm>
            <a:off x="8305800" y="2260600"/>
            <a:ext cx="2997200" cy="1270000"/>
          </a:xfrm>
          <a:prstGeom prst="rect">
            <a:avLst/>
          </a:prstGeom>
          <a:noFill/>
          <a:ln>
            <a:noFill/>
          </a:ln>
        </p:spPr>
        <p:txBody>
          <a:bodyPr wrap="square" lIns="0" tIns="0" rIns="0" bIns="0" rtlCol="0" anchor="ctr">
            <a:noAutofit/>
          </a:bodyPr>
          <a:lstStyle/>
          <a:p>
            <a:pPr algn="l">
              <a:lnSpc>
                <a:spcPct val="105000"/>
              </a:lnSpc>
              <a:spcBef>
                <a:spcPts val="0"/>
              </a:spcBef>
              <a:spcAft>
                <a:spcPts val="0"/>
              </a:spcAft>
              <a:buNone/>
            </a:pPr>
            <a:r>
              <a:rPr lang="en-US" sz="1700" b="1" dirty="0">
                <a:solidFill>
                  <a:srgbClr val="115757"/>
                </a:solidFill>
                <a:latin typeface="Raleway"/>
              </a:rPr>
              <a:t>Point residents to the online payment page.</a:t>
            </a:r>
          </a:p>
        </p:txBody>
      </p:sp>
      <p:sp>
        <p:nvSpPr>
          <p:cNvPr id="211" name="Card 4"/>
          <p:cNvSpPr/>
          <p:nvPr/>
        </p:nvSpPr>
        <p:spPr>
          <a:xfrm>
            <a:off x="635000" y="3911600"/>
            <a:ext cx="3505200" cy="2209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12" name="Badge 4"/>
          <p:cNvSpPr/>
          <p:nvPr/>
        </p:nvSpPr>
        <p:spPr>
          <a:xfrm>
            <a:off x="889000" y="4140200"/>
            <a:ext cx="457200" cy="4572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600" b="1" dirty="0">
                <a:solidFill>
                  <a:srgbClr val="115757"/>
                </a:solidFill>
                <a:latin typeface="Raleway"/>
              </a:rPr>
              <a:t>4</a:t>
            </a:r>
          </a:p>
        </p:txBody>
      </p:sp>
      <p:sp>
        <p:nvSpPr>
          <p:cNvPr id="213" name="Text 4"/>
          <p:cNvSpPr/>
          <p:nvPr/>
        </p:nvSpPr>
        <p:spPr>
          <a:xfrm>
            <a:off x="889000" y="4673600"/>
            <a:ext cx="2997200" cy="1270000"/>
          </a:xfrm>
          <a:prstGeom prst="rect">
            <a:avLst/>
          </a:prstGeom>
          <a:noFill/>
          <a:ln>
            <a:noFill/>
          </a:ln>
        </p:spPr>
        <p:txBody>
          <a:bodyPr wrap="square" lIns="0" tIns="0" rIns="0" bIns="0" rtlCol="0" anchor="ctr">
            <a:noAutofit/>
          </a:bodyPr>
          <a:lstStyle/>
          <a:p>
            <a:pPr algn="l">
              <a:lnSpc>
                <a:spcPct val="105000"/>
              </a:lnSpc>
              <a:spcBef>
                <a:spcPts val="0"/>
              </a:spcBef>
              <a:spcAft>
                <a:spcPts val="0"/>
              </a:spcAft>
              <a:buNone/>
            </a:pPr>
            <a:r>
              <a:rPr lang="en-US" sz="1700" b="1" dirty="0">
                <a:solidFill>
                  <a:srgbClr val="115757"/>
                </a:solidFill>
                <a:latin typeface="Raleway"/>
              </a:rPr>
              <a:t>Let your computer install its updates. Restart when it asks.</a:t>
            </a:r>
          </a:p>
        </p:txBody>
      </p:sp>
      <p:sp>
        <p:nvSpPr>
          <p:cNvPr id="214" name="Card 5"/>
          <p:cNvSpPr/>
          <p:nvPr/>
        </p:nvSpPr>
        <p:spPr>
          <a:xfrm>
            <a:off x="4343400" y="3911600"/>
            <a:ext cx="3505200" cy="2209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15" name="Badge 5"/>
          <p:cNvSpPr/>
          <p:nvPr/>
        </p:nvSpPr>
        <p:spPr>
          <a:xfrm>
            <a:off x="4597400" y="4140200"/>
            <a:ext cx="457200" cy="4572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600" b="1" dirty="0">
                <a:solidFill>
                  <a:srgbClr val="115757"/>
                </a:solidFill>
                <a:latin typeface="Raleway"/>
              </a:rPr>
              <a:t>5</a:t>
            </a:r>
          </a:p>
        </p:txBody>
      </p:sp>
      <p:sp>
        <p:nvSpPr>
          <p:cNvPr id="216" name="Text 5"/>
          <p:cNvSpPr/>
          <p:nvPr/>
        </p:nvSpPr>
        <p:spPr>
          <a:xfrm>
            <a:off x="4597400" y="4673600"/>
            <a:ext cx="2997200" cy="1270000"/>
          </a:xfrm>
          <a:prstGeom prst="rect">
            <a:avLst/>
          </a:prstGeom>
          <a:noFill/>
          <a:ln>
            <a:noFill/>
          </a:ln>
        </p:spPr>
        <p:txBody>
          <a:bodyPr wrap="square" lIns="0" tIns="0" rIns="0" bIns="0" rtlCol="0" anchor="ctr">
            <a:noAutofit/>
          </a:bodyPr>
          <a:lstStyle/>
          <a:p>
            <a:pPr algn="l">
              <a:lnSpc>
                <a:spcPct val="105000"/>
              </a:lnSpc>
              <a:spcBef>
                <a:spcPts val="0"/>
              </a:spcBef>
              <a:spcAft>
                <a:spcPts val="0"/>
              </a:spcAft>
              <a:buNone/>
            </a:pPr>
            <a:r>
              <a:rPr lang="en-US" sz="1700" b="1" dirty="0">
                <a:solidFill>
                  <a:srgbClr val="115757"/>
                </a:solidFill>
                <a:latin typeface="Raleway"/>
              </a:rPr>
              <a:t>Lock your screen when you walk away.</a:t>
            </a:r>
          </a:p>
        </p:txBody>
      </p:sp>
      <p:sp>
        <p:nvSpPr>
          <p:cNvPr id="217" name="Card 6"/>
          <p:cNvSpPr/>
          <p:nvPr/>
        </p:nvSpPr>
        <p:spPr>
          <a:xfrm>
            <a:off x="8051800" y="3911600"/>
            <a:ext cx="3505200" cy="22098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0" tIns="0" rIns="0" bIns="0" rtlCol="0" anchor="ctr">
            <a:noAutofit/>
          </a:bodyPr>
          <a:lstStyle/>
          <a:p>
            <a:endParaRPr lang="en-US" dirty="0"/>
          </a:p>
        </p:txBody>
      </p:sp>
      <p:sp>
        <p:nvSpPr>
          <p:cNvPr id="218" name="Badge 6"/>
          <p:cNvSpPr/>
          <p:nvPr/>
        </p:nvSpPr>
        <p:spPr>
          <a:xfrm>
            <a:off x="8305800" y="4140200"/>
            <a:ext cx="457200" cy="457200"/>
          </a:xfrm>
          <a:prstGeom prst="rect">
            <a:avLst/>
          </a:prstGeom>
          <a:solidFill>
            <a:srgbClr val="FABC1B"/>
          </a:solidFill>
          <a:ln>
            <a:noFill/>
          </a:ln>
        </p:spPr>
        <p:txBody>
          <a:bodyPr wrap="square" lIns="0" tIns="0" rIns="0" bIns="0" rtlCol="0" anchor="ctr">
            <a:noAutofit/>
          </a:bodyPr>
          <a:lstStyle/>
          <a:p>
            <a:pPr algn="ctr">
              <a:spcBef>
                <a:spcPts val="0"/>
              </a:spcBef>
              <a:spcAft>
                <a:spcPts val="0"/>
              </a:spcAft>
              <a:buNone/>
            </a:pPr>
            <a:r>
              <a:rPr lang="en-US" sz="1600" b="1" dirty="0">
                <a:solidFill>
                  <a:srgbClr val="115757"/>
                </a:solidFill>
                <a:latin typeface="Raleway"/>
              </a:rPr>
              <a:t>6</a:t>
            </a:r>
          </a:p>
        </p:txBody>
      </p:sp>
      <p:sp>
        <p:nvSpPr>
          <p:cNvPr id="219" name="Text 6"/>
          <p:cNvSpPr/>
          <p:nvPr/>
        </p:nvSpPr>
        <p:spPr>
          <a:xfrm>
            <a:off x="8305800" y="4673600"/>
            <a:ext cx="2997200" cy="1270000"/>
          </a:xfrm>
          <a:prstGeom prst="rect">
            <a:avLst/>
          </a:prstGeom>
          <a:noFill/>
          <a:ln>
            <a:noFill/>
          </a:ln>
        </p:spPr>
        <p:txBody>
          <a:bodyPr wrap="square" lIns="0" tIns="0" rIns="0" bIns="0" rtlCol="0" anchor="ctr">
            <a:noAutofit/>
          </a:bodyPr>
          <a:lstStyle/>
          <a:p>
            <a:pPr algn="l">
              <a:lnSpc>
                <a:spcPct val="105000"/>
              </a:lnSpc>
              <a:spcBef>
                <a:spcPts val="0"/>
              </a:spcBef>
              <a:spcAft>
                <a:spcPts val="0"/>
              </a:spcAft>
              <a:buNone/>
            </a:pPr>
            <a:r>
              <a:rPr lang="en-US" sz="1700" b="1" dirty="0">
                <a:solidFill>
                  <a:srgbClr val="115757"/>
                </a:solidFill>
                <a:latin typeface="Raleway"/>
              </a:rPr>
              <a:t>If something looks wrong, tell us fast.</a:t>
            </a:r>
          </a:p>
        </p:txBody>
      </p:sp>
    </p:spTree>
    <p:extLst>
      <p:ext uri="{BB962C8B-B14F-4D97-AF65-F5344CB8AC3E}">
        <p14:creationId xmlns:p14="http://schemas.microsoft.com/office/powerpoint/2010/main" val="3959733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5F4">
            <a:alpha val="100000"/>
          </a:srgbClr>
        </a:solidFill>
        <a:effectLst/>
      </p:bgPr>
    </p:bg>
    <p:spTree>
      <p:nvGrpSpPr>
        <p:cNvPr id="1" name=""/>
        <p:cNvGrpSpPr/>
        <p:nvPr/>
      </p:nvGrpSpPr>
      <p:grpSpPr>
        <a:xfrm>
          <a:off x="0" y="0"/>
          <a:ext cx="0" cy="0"/>
          <a:chOff x="0" y="0"/>
          <a:chExt cx="0" cy="0"/>
        </a:xfrm>
      </p:grpSpPr>
      <p:sp>
        <p:nvSpPr>
          <p:cNvPr id="200" name="Eyebrow"/>
          <p:cNvSpPr/>
          <p:nvPr/>
        </p:nvSpPr>
        <p:spPr>
          <a:xfrm>
            <a:off x="723900" y="407992"/>
            <a:ext cx="7620000" cy="254000"/>
          </a:xfrm>
          <a:prstGeom prst="rect">
            <a:avLst/>
          </a:prstGeom>
          <a:noFill/>
          <a:ln>
            <a:noFill/>
          </a:ln>
        </p:spPr>
        <p:txBody>
          <a:bodyPr wrap="square" lIns="0" tIns="0" rIns="0" bIns="0" rtlCol="0" anchor="b">
            <a:noAutofit/>
          </a:bodyPr>
          <a:lstStyle/>
          <a:p>
            <a:pPr algn="l">
              <a:spcBef>
                <a:spcPts val="0"/>
              </a:spcBef>
              <a:spcAft>
                <a:spcPts val="0"/>
              </a:spcAft>
              <a:buNone/>
            </a:pPr>
            <a:r>
              <a:rPr lang="en-US" sz="1400" b="1" dirty="0">
                <a:solidFill>
                  <a:schemeClr val="tx1">
                    <a:lumMod val="75000"/>
                    <a:lumOff val="25000"/>
                  </a:schemeClr>
                </a:solidFill>
                <a:latin typeface="+mn-lt"/>
              </a:rPr>
              <a:t>YOUR THREE FOR THIS WEEK</a:t>
            </a:r>
          </a:p>
        </p:txBody>
      </p:sp>
      <p:sp>
        <p:nvSpPr>
          <p:cNvPr id="201" name="Title"/>
          <p:cNvSpPr/>
          <p:nvPr/>
        </p:nvSpPr>
        <p:spPr>
          <a:xfrm>
            <a:off x="723900" y="585792"/>
            <a:ext cx="10744200" cy="787400"/>
          </a:xfrm>
          <a:prstGeom prst="rect">
            <a:avLst/>
          </a:prstGeom>
          <a:noFill/>
          <a:ln>
            <a:noFill/>
          </a:ln>
        </p:spPr>
        <p:txBody>
          <a:bodyPr wrap="square" lIns="0" tIns="0" rIns="0" bIns="0" rtlCol="0" anchor="ctr">
            <a:noAutofit/>
          </a:bodyPr>
          <a:lstStyle/>
          <a:p>
            <a:pPr algn="l">
              <a:spcBef>
                <a:spcPts val="0"/>
              </a:spcBef>
              <a:spcAft>
                <a:spcPts val="0"/>
              </a:spcAft>
              <a:buNone/>
            </a:pPr>
            <a:r>
              <a:rPr lang="en-US" sz="3400" b="1" dirty="0">
                <a:solidFill>
                  <a:srgbClr val="115757"/>
                </a:solidFill>
                <a:latin typeface="Raleway"/>
              </a:rPr>
              <a:t>We lock the building. You hold the key.</a:t>
            </a:r>
          </a:p>
        </p:txBody>
      </p:sp>
      <p:sp>
        <p:nvSpPr>
          <p:cNvPr id="202" name="Note 1"/>
          <p:cNvSpPr/>
          <p:nvPr/>
        </p:nvSpPr>
        <p:spPr>
          <a:xfrm rot="-180000">
            <a:off x="889000" y="2032000"/>
            <a:ext cx="3200400" cy="3683000"/>
          </a:xfrm>
          <a:prstGeom prst="rect">
            <a:avLst/>
          </a:prstGeom>
          <a:solidFill>
            <a:srgbClr val="FABC1B"/>
          </a:solidFill>
          <a:ln>
            <a:noFill/>
          </a:ln>
          <a:effectLst>
            <a:outerShdw blurRad="152400" dist="25400" dir="5400000" algn="t" rotWithShape="0">
              <a:srgbClr val="1F3A3A">
                <a:alpha val="10000"/>
              </a:srgbClr>
            </a:outerShdw>
          </a:effectLst>
        </p:spPr>
        <p:txBody>
          <a:bodyPr wrap="square" lIns="304800" tIns="254000" rIns="304800" bIns="254000" rtlCol="0" anchor="ctr">
            <a:noAutofit/>
          </a:bodyPr>
          <a:lstStyle/>
          <a:p>
            <a:pPr algn="l">
              <a:spcBef>
                <a:spcPts val="0"/>
              </a:spcBef>
              <a:spcAft>
                <a:spcPts val="1000"/>
              </a:spcAft>
              <a:buNone/>
            </a:pPr>
            <a:r>
              <a:rPr lang="en-US" sz="3600" b="1" dirty="0">
                <a:solidFill>
                  <a:srgbClr val="115757"/>
                </a:solidFill>
                <a:latin typeface="Raleway"/>
              </a:rPr>
              <a:t>#1</a:t>
            </a:r>
          </a:p>
          <a:p>
            <a:pPr algn="l">
              <a:lnSpc>
                <a:spcPct val="100000"/>
              </a:lnSpc>
              <a:spcBef>
                <a:spcPts val="0"/>
              </a:spcBef>
              <a:spcAft>
                <a:spcPts val="0"/>
              </a:spcAft>
              <a:buNone/>
            </a:pPr>
            <a:r>
              <a:rPr lang="en-US" sz="2400" b="1" dirty="0">
                <a:solidFill>
                  <a:srgbClr val="302C2D"/>
                </a:solidFill>
                <a:latin typeface="Raleway"/>
              </a:rPr>
              <a:t>Install a password manager</a:t>
            </a:r>
          </a:p>
        </p:txBody>
      </p:sp>
      <p:sp>
        <p:nvSpPr>
          <p:cNvPr id="203" name="Note 2"/>
          <p:cNvSpPr/>
          <p:nvPr/>
        </p:nvSpPr>
        <p:spPr>
          <a:xfrm rot="120000">
            <a:off x="4495800" y="2032000"/>
            <a:ext cx="3200400" cy="3683000"/>
          </a:xfrm>
          <a:prstGeom prst="rect">
            <a:avLst/>
          </a:prstGeom>
          <a:solidFill>
            <a:srgbClr val="FFFFFF"/>
          </a:solidFill>
          <a:ln>
            <a:noFill/>
          </a:ln>
          <a:effectLst>
            <a:outerShdw blurRad="152400" dist="25400" dir="5400000" algn="t" rotWithShape="0">
              <a:srgbClr val="1F3A3A">
                <a:alpha val="10000"/>
              </a:srgbClr>
            </a:outerShdw>
          </a:effectLst>
        </p:spPr>
        <p:txBody>
          <a:bodyPr wrap="square" lIns="304800" tIns="254000" rIns="304800" bIns="254000" rtlCol="0" anchor="ctr">
            <a:noAutofit/>
          </a:bodyPr>
          <a:lstStyle/>
          <a:p>
            <a:pPr algn="l">
              <a:spcBef>
                <a:spcPts val="0"/>
              </a:spcBef>
              <a:spcAft>
                <a:spcPts val="1000"/>
              </a:spcAft>
              <a:buNone/>
            </a:pPr>
            <a:r>
              <a:rPr lang="en-US" sz="3600" b="1" dirty="0">
                <a:solidFill>
                  <a:srgbClr val="115757"/>
                </a:solidFill>
                <a:latin typeface="Raleway"/>
              </a:rPr>
              <a:t>#2</a:t>
            </a:r>
          </a:p>
          <a:p>
            <a:pPr algn="l">
              <a:lnSpc>
                <a:spcPct val="100000"/>
              </a:lnSpc>
              <a:spcBef>
                <a:spcPts val="0"/>
              </a:spcBef>
              <a:spcAft>
                <a:spcPts val="0"/>
              </a:spcAft>
              <a:buNone/>
            </a:pPr>
            <a:r>
              <a:rPr lang="en-US" sz="2400" b="1" dirty="0">
                <a:solidFill>
                  <a:srgbClr val="302C2D"/>
                </a:solidFill>
                <a:latin typeface="Raleway"/>
              </a:rPr>
              <a:t>Stop using your city password anywhere else</a:t>
            </a:r>
          </a:p>
        </p:txBody>
      </p:sp>
      <p:sp>
        <p:nvSpPr>
          <p:cNvPr id="204" name="Note 3"/>
          <p:cNvSpPr/>
          <p:nvPr/>
        </p:nvSpPr>
        <p:spPr>
          <a:xfrm rot="-120000">
            <a:off x="8102600" y="2032000"/>
            <a:ext cx="3200400" cy="3683000"/>
          </a:xfrm>
          <a:prstGeom prst="rect">
            <a:avLst/>
          </a:prstGeom>
          <a:solidFill>
            <a:srgbClr val="CFDDDD"/>
          </a:solidFill>
          <a:ln>
            <a:noFill/>
          </a:ln>
          <a:effectLst>
            <a:outerShdw blurRad="152400" dist="25400" dir="5400000" algn="t" rotWithShape="0">
              <a:srgbClr val="1F3A3A">
                <a:alpha val="10000"/>
              </a:srgbClr>
            </a:outerShdw>
          </a:effectLst>
        </p:spPr>
        <p:txBody>
          <a:bodyPr wrap="square" lIns="304800" tIns="254000" rIns="304800" bIns="254000" rtlCol="0" anchor="ctr">
            <a:noAutofit/>
          </a:bodyPr>
          <a:lstStyle/>
          <a:p>
            <a:pPr algn="l">
              <a:spcBef>
                <a:spcPts val="0"/>
              </a:spcBef>
              <a:spcAft>
                <a:spcPts val="1000"/>
              </a:spcAft>
              <a:buNone/>
            </a:pPr>
            <a:r>
              <a:rPr lang="en-US" sz="3600" b="1" dirty="0">
                <a:solidFill>
                  <a:srgbClr val="115757"/>
                </a:solidFill>
                <a:latin typeface="Raleway"/>
              </a:rPr>
              <a:t>#3</a:t>
            </a:r>
          </a:p>
          <a:p>
            <a:pPr algn="l">
              <a:lnSpc>
                <a:spcPct val="100000"/>
              </a:lnSpc>
              <a:spcBef>
                <a:spcPts val="0"/>
              </a:spcBef>
              <a:spcAft>
                <a:spcPts val="0"/>
              </a:spcAft>
              <a:buNone/>
            </a:pPr>
            <a:r>
              <a:rPr lang="en-US" sz="2400" b="1" dirty="0">
                <a:solidFill>
                  <a:srgbClr val="302C2D"/>
                </a:solidFill>
                <a:latin typeface="Raleway"/>
              </a:rPr>
              <a:t>Pick up the phone when an email feels urgent</a:t>
            </a:r>
          </a:p>
        </p:txBody>
      </p:sp>
    </p:spTree>
    <p:extLst>
      <p:ext uri="{BB962C8B-B14F-4D97-AF65-F5344CB8AC3E}">
        <p14:creationId xmlns:p14="http://schemas.microsoft.com/office/powerpoint/2010/main" val="1177183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102"/>
          <p:cNvSpPr>
            <a:spLocks noGrp="1"/>
          </p:cNvSpPr>
          <p:nvPr>
            <p:ph type="title" idx="102"/>
          </p:nvPr>
        </p:nvSpPr>
        <p:spPr/>
        <p:txBody>
          <a:bodyPr/>
          <a:lstStyle/>
          <a:p>
            <a:r>
              <a:rPr lang="en-US" dirty="0"/>
              <a:t>Questions</a:t>
            </a:r>
          </a:p>
        </p:txBody>
      </p:sp>
      <p:sp>
        <p:nvSpPr>
          <p:cNvPr id="11" name="body103"/>
          <p:cNvSpPr>
            <a:spLocks noGrp="1"/>
          </p:cNvSpPr>
          <p:nvPr>
            <p:ph type="body" idx="103"/>
          </p:nvPr>
        </p:nvSpPr>
        <p:spPr/>
        <p:txBody>
          <a:bodyPr/>
          <a:lstStyle/>
          <a:p>
            <a:r>
              <a:rPr lang="en-US" dirty="0"/>
              <a:t>Dan Mancuso</a:t>
            </a:r>
          </a:p>
        </p:txBody>
      </p:sp>
      <p:sp>
        <p:nvSpPr>
          <p:cNvPr id="12" name="body104"/>
          <p:cNvSpPr>
            <a:spLocks noGrp="1"/>
          </p:cNvSpPr>
          <p:nvPr>
            <p:ph type="body" idx="104"/>
          </p:nvPr>
        </p:nvSpPr>
        <p:spPr/>
        <p:txBody>
          <a:bodyPr/>
          <a:lstStyle/>
          <a:p>
            <a:r>
              <a:rPr lang="en-US" dirty="0"/>
              <a:t>dmancuso@gworks.com</a:t>
            </a:r>
          </a:p>
        </p:txBody>
      </p:sp>
    </p:spTree>
    <p:extLst>
      <p:ext uri="{BB962C8B-B14F-4D97-AF65-F5344CB8AC3E}">
        <p14:creationId xmlns:p14="http://schemas.microsoft.com/office/powerpoint/2010/main" val="2027353123"/>
      </p:ext>
    </p:extLst>
  </p:cSld>
  <p:clrMapOvr>
    <a:masterClrMapping/>
  </p:clrMapOvr>
</p:sld>
</file>

<file path=ppt/theme/theme1.xml><?xml version="1.0" encoding="utf-8"?>
<a:theme xmlns:a="http://schemas.openxmlformats.org/drawingml/2006/main" name="Office Theme [1791471146625]">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2491AAA1-D7EE-8D46-B22C-CE5834A82607}">
  <we:reference id="WA200010001" version="1.0.0.1" store="Omex" storeType="OMEX"/>
  <we:alternateReferences>
    <we:reference id="WA200010001" version="1.0.0.1" store="WA200010001" storeType="OMEX"/>
  </we:alternateReferences>
  <we:properties>
    <we:property name="claude.fileId" value="&quot;3393989e-f0fc-4b10-86ac-9fda50353101&quot;"/>
  </we:properties>
  <we:bindings/>
  <we:snapshot xmlns:r="http://schemas.openxmlformats.org/officeDocument/2006/relationships"/>
</we:webextension>
</file>

<file path=ppt/webextensions/webextension2.xml><?xml version="1.0" encoding="utf-8"?>
<we:webextension xmlns:we="http://schemas.microsoft.com/office/webextensions/webextension/2010/11" id="{FD1C4570-CC95-A94C-B723-BCE308DB42EB}">
  <we:reference id="WA200010725" version="1.0.0.1" store="Omex" storeType="OMEX"/>
  <we:alternateReferences>
    <we:reference id="WA200010725" version="1.0.0.1" store="WA200010725" storeType="OMEX"/>
  </we:alternateReferences>
  <we:properties>
    <we:property name="claude.fileId" value="&quot;0ac23c5d-2fa1-4fb1-b441-74af5dde3a07&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2611</TotalTime>
  <Words>1970</Words>
  <Application>Microsoft Office PowerPoint</Application>
  <PresentationFormat>Widescreen</PresentationFormat>
  <Paragraphs>195</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Inter</vt:lpstr>
      <vt:lpstr>Raleway</vt:lpstr>
      <vt:lpstr>Office Theme [1791471146625]</vt:lpstr>
      <vt:lpstr>We Lock the Building. You Hold the Key.</vt:lpstr>
      <vt:lpstr>PowerPoint Presentation</vt:lpstr>
      <vt:lpstr>PowerPoint Presentation</vt:lpstr>
      <vt:lpstr>The locks and the guards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gWorks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gWorks Presentation Template</dc:title>
  <dc:subject>Brand template — Raleway / Inter, teal + gold</dc:subject>
  <dc:creator>gWorks Marketing</dc:creator>
  <cp:lastModifiedBy>Dan Mancuso</cp:lastModifiedBy>
  <cp:revision>16</cp:revision>
  <dcterms:created xsi:type="dcterms:W3CDTF">2026-09-17T16:03:37Z</dcterms:created>
  <dcterms:modified xsi:type="dcterms:W3CDTF">2026-10-14T13:54:01Z</dcterms:modified>
</cp:coreProperties>
</file>